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40"/>
  </p:notesMasterIdLst>
  <p:handoutMasterIdLst>
    <p:handoutMasterId r:id="rId41"/>
  </p:handoutMasterIdLst>
  <p:sldIdLst>
    <p:sldId id="264" r:id="rId2"/>
    <p:sldId id="272" r:id="rId3"/>
    <p:sldId id="274" r:id="rId4"/>
    <p:sldId id="278" r:id="rId5"/>
    <p:sldId id="275" r:id="rId6"/>
    <p:sldId id="293" r:id="rId7"/>
    <p:sldId id="297" r:id="rId8"/>
    <p:sldId id="298" r:id="rId9"/>
    <p:sldId id="296" r:id="rId10"/>
    <p:sldId id="277" r:id="rId11"/>
    <p:sldId id="279" r:id="rId12"/>
    <p:sldId id="300" r:id="rId13"/>
    <p:sldId id="309" r:id="rId14"/>
    <p:sldId id="312" r:id="rId15"/>
    <p:sldId id="295" r:id="rId16"/>
    <p:sldId id="313" r:id="rId17"/>
    <p:sldId id="294" r:id="rId18"/>
    <p:sldId id="310" r:id="rId19"/>
    <p:sldId id="259" r:id="rId20"/>
    <p:sldId id="266" r:id="rId21"/>
    <p:sldId id="268" r:id="rId22"/>
    <p:sldId id="267" r:id="rId23"/>
    <p:sldId id="270" r:id="rId24"/>
    <p:sldId id="276" r:id="rId25"/>
    <p:sldId id="262" r:id="rId26"/>
    <p:sldId id="273" r:id="rId27"/>
    <p:sldId id="280" r:id="rId28"/>
    <p:sldId id="282" r:id="rId29"/>
    <p:sldId id="260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30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00DE64"/>
    <a:srgbClr val="21C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10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21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12058-AF78-4BF8-9D73-9316A9C13B21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DF6FDB-27CE-4A44-8030-B4F5FAEDBBA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200" b="0" i="0" dirty="0">
              <a:solidFill>
                <a:schemeClr val="bg1"/>
              </a:solidFill>
            </a:rPr>
            <a:t>Open any browser of your choice and go to the link </a:t>
          </a:r>
          <a:r>
            <a:rPr lang="en-GB" sz="1200" b="1" i="1" dirty="0">
              <a:solidFill>
                <a:schemeClr val="bg1"/>
              </a:solidFill>
            </a:rPr>
            <a:t>bemis.ubecedata.com</a:t>
          </a:r>
          <a:endParaRPr lang="en-US" sz="1200" dirty="0">
            <a:solidFill>
              <a:schemeClr val="bg1"/>
            </a:solidFill>
          </a:endParaRPr>
        </a:p>
      </dgm:t>
    </dgm:pt>
    <dgm:pt modelId="{31253AC9-6697-4D33-B2F7-0FCDDB77A9E7}" type="parTrans" cxnId="{05565A46-AB91-4B9A-AB97-0139AC1091CF}">
      <dgm:prSet/>
      <dgm:spPr/>
      <dgm:t>
        <a:bodyPr/>
        <a:lstStyle/>
        <a:p>
          <a:endParaRPr lang="en-US"/>
        </a:p>
      </dgm:t>
    </dgm:pt>
    <dgm:pt modelId="{6E4A47F3-43B3-4399-B60D-C58B56D46D8E}" type="sibTrans" cxnId="{05565A46-AB91-4B9A-AB97-0139AC1091CF}">
      <dgm:prSet/>
      <dgm:spPr/>
      <dgm:t>
        <a:bodyPr/>
        <a:lstStyle/>
        <a:p>
          <a:endParaRPr lang="en-US"/>
        </a:p>
      </dgm:t>
    </dgm:pt>
    <dgm:pt modelId="{588C68AB-9917-4A2B-ABCB-E9181CDFCC9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0" i="0" dirty="0">
              <a:solidFill>
                <a:schemeClr val="bg1"/>
              </a:solidFill>
            </a:rPr>
            <a:t>Then click of Direct APK Download to download the app and install.</a:t>
          </a:r>
          <a:endParaRPr lang="en-US" dirty="0">
            <a:solidFill>
              <a:schemeClr val="bg1"/>
            </a:solidFill>
          </a:endParaRPr>
        </a:p>
      </dgm:t>
    </dgm:pt>
    <dgm:pt modelId="{7764EAB8-B09E-44DA-8146-615B72F4F760}" type="parTrans" cxnId="{02977B75-8D1E-44B5-A2F4-3998F70B0498}">
      <dgm:prSet/>
      <dgm:spPr/>
      <dgm:t>
        <a:bodyPr/>
        <a:lstStyle/>
        <a:p>
          <a:endParaRPr lang="en-US"/>
        </a:p>
      </dgm:t>
    </dgm:pt>
    <dgm:pt modelId="{130C4EAF-F24E-430E-BA64-74CF0F025BE8}" type="sibTrans" cxnId="{02977B75-8D1E-44B5-A2F4-3998F70B0498}">
      <dgm:prSet/>
      <dgm:spPr/>
      <dgm:t>
        <a:bodyPr/>
        <a:lstStyle/>
        <a:p>
          <a:endParaRPr lang="en-US"/>
        </a:p>
      </dgm:t>
    </dgm:pt>
    <dgm:pt modelId="{C65DA5A1-4BD5-4D25-AD7D-8AF55B1B5AC5}" type="pres">
      <dgm:prSet presAssocID="{12B12058-AF78-4BF8-9D73-9316A9C13B21}" presName="root" presStyleCnt="0">
        <dgm:presLayoutVars>
          <dgm:dir/>
          <dgm:resizeHandles val="exact"/>
        </dgm:presLayoutVars>
      </dgm:prSet>
      <dgm:spPr/>
    </dgm:pt>
    <dgm:pt modelId="{56D697AC-A9FE-4E98-B27F-3132DFC5EBCD}" type="pres">
      <dgm:prSet presAssocID="{F6DF6FDB-27CE-4A44-8030-B4F5FAEDBBAB}" presName="compNode" presStyleCnt="0"/>
      <dgm:spPr/>
    </dgm:pt>
    <dgm:pt modelId="{79BC2C16-BA46-45BC-97F3-609CEC0A67BB}" type="pres">
      <dgm:prSet presAssocID="{F6DF6FDB-27CE-4A44-8030-B4F5FAEDBBAB}" presName="iconBgRect" presStyleLbl="bgShp" presStyleIdx="0" presStyleCnt="2"/>
      <dgm:spPr/>
    </dgm:pt>
    <dgm:pt modelId="{82C537E9-156B-4E80-A4C9-640C0E339AAC}" type="pres">
      <dgm:prSet presAssocID="{F6DF6FDB-27CE-4A44-8030-B4F5FAEDBBA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734948C1-B7F8-432C-89FB-68AC4BBA03BA}" type="pres">
      <dgm:prSet presAssocID="{F6DF6FDB-27CE-4A44-8030-B4F5FAEDBBAB}" presName="spaceRect" presStyleCnt="0"/>
      <dgm:spPr/>
    </dgm:pt>
    <dgm:pt modelId="{43E0C6FC-B328-4A78-AA98-516A186322E7}" type="pres">
      <dgm:prSet presAssocID="{F6DF6FDB-27CE-4A44-8030-B4F5FAEDBBAB}" presName="textRect" presStyleLbl="revTx" presStyleIdx="0" presStyleCnt="2">
        <dgm:presLayoutVars>
          <dgm:chMax val="1"/>
          <dgm:chPref val="1"/>
        </dgm:presLayoutVars>
      </dgm:prSet>
      <dgm:spPr/>
    </dgm:pt>
    <dgm:pt modelId="{9189FA2D-78FC-4CF7-814B-389D281DE4E9}" type="pres">
      <dgm:prSet presAssocID="{6E4A47F3-43B3-4399-B60D-C58B56D46D8E}" presName="sibTrans" presStyleCnt="0"/>
      <dgm:spPr/>
    </dgm:pt>
    <dgm:pt modelId="{2FAA0A78-FFD1-47D9-9D29-62B134F47959}" type="pres">
      <dgm:prSet presAssocID="{588C68AB-9917-4A2B-ABCB-E9181CDFCC90}" presName="compNode" presStyleCnt="0"/>
      <dgm:spPr/>
    </dgm:pt>
    <dgm:pt modelId="{E296F939-E05B-4D1F-B81C-2DDE0F129C15}" type="pres">
      <dgm:prSet presAssocID="{588C68AB-9917-4A2B-ABCB-E9181CDFCC90}" presName="iconBgRect" presStyleLbl="bgShp" presStyleIdx="1" presStyleCnt="2"/>
      <dgm:spPr/>
    </dgm:pt>
    <dgm:pt modelId="{143055FD-6B89-41BE-8214-07819398CCEC}" type="pres">
      <dgm:prSet presAssocID="{588C68AB-9917-4A2B-ABCB-E9181CDFCC9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571E3E10-1651-4BE5-835A-526EAB047867}" type="pres">
      <dgm:prSet presAssocID="{588C68AB-9917-4A2B-ABCB-E9181CDFCC90}" presName="spaceRect" presStyleCnt="0"/>
      <dgm:spPr/>
    </dgm:pt>
    <dgm:pt modelId="{17CD8DDE-4191-4ADB-B162-A0A38522A5B9}" type="pres">
      <dgm:prSet presAssocID="{588C68AB-9917-4A2B-ABCB-E9181CDFCC9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80B4719-2E5F-48DE-8AAF-CDB30D9538BC}" type="presOf" srcId="{588C68AB-9917-4A2B-ABCB-E9181CDFCC90}" destId="{17CD8DDE-4191-4ADB-B162-A0A38522A5B9}" srcOrd="0" destOrd="0" presId="urn:microsoft.com/office/officeart/2018/5/layout/IconCircleLabelList"/>
    <dgm:cxn modelId="{05565A46-AB91-4B9A-AB97-0139AC1091CF}" srcId="{12B12058-AF78-4BF8-9D73-9316A9C13B21}" destId="{F6DF6FDB-27CE-4A44-8030-B4F5FAEDBBAB}" srcOrd="0" destOrd="0" parTransId="{31253AC9-6697-4D33-B2F7-0FCDDB77A9E7}" sibTransId="{6E4A47F3-43B3-4399-B60D-C58B56D46D8E}"/>
    <dgm:cxn modelId="{02977B75-8D1E-44B5-A2F4-3998F70B0498}" srcId="{12B12058-AF78-4BF8-9D73-9316A9C13B21}" destId="{588C68AB-9917-4A2B-ABCB-E9181CDFCC90}" srcOrd="1" destOrd="0" parTransId="{7764EAB8-B09E-44DA-8146-615B72F4F760}" sibTransId="{130C4EAF-F24E-430E-BA64-74CF0F025BE8}"/>
    <dgm:cxn modelId="{72ABA282-26FC-44C5-AD0B-9F7A7C9A50C1}" type="presOf" srcId="{12B12058-AF78-4BF8-9D73-9316A9C13B21}" destId="{C65DA5A1-4BD5-4D25-AD7D-8AF55B1B5AC5}" srcOrd="0" destOrd="0" presId="urn:microsoft.com/office/officeart/2018/5/layout/IconCircleLabelList"/>
    <dgm:cxn modelId="{A1FFFEA9-1A62-4564-AF92-50EDCFB04C8C}" type="presOf" srcId="{F6DF6FDB-27CE-4A44-8030-B4F5FAEDBBAB}" destId="{43E0C6FC-B328-4A78-AA98-516A186322E7}" srcOrd="0" destOrd="0" presId="urn:microsoft.com/office/officeart/2018/5/layout/IconCircleLabelList"/>
    <dgm:cxn modelId="{EEB1CB65-5F2A-4005-AF32-4515D01A2862}" type="presParOf" srcId="{C65DA5A1-4BD5-4D25-AD7D-8AF55B1B5AC5}" destId="{56D697AC-A9FE-4E98-B27F-3132DFC5EBCD}" srcOrd="0" destOrd="0" presId="urn:microsoft.com/office/officeart/2018/5/layout/IconCircleLabelList"/>
    <dgm:cxn modelId="{2A97C075-7A0A-4061-82A9-E5DD4A103F6F}" type="presParOf" srcId="{56D697AC-A9FE-4E98-B27F-3132DFC5EBCD}" destId="{79BC2C16-BA46-45BC-97F3-609CEC0A67BB}" srcOrd="0" destOrd="0" presId="urn:microsoft.com/office/officeart/2018/5/layout/IconCircleLabelList"/>
    <dgm:cxn modelId="{2DCBBFFB-C6F6-4885-856F-5FC325787E35}" type="presParOf" srcId="{56D697AC-A9FE-4E98-B27F-3132DFC5EBCD}" destId="{82C537E9-156B-4E80-A4C9-640C0E339AAC}" srcOrd="1" destOrd="0" presId="urn:microsoft.com/office/officeart/2018/5/layout/IconCircleLabelList"/>
    <dgm:cxn modelId="{16692D5C-7090-4721-9451-03FD66C953DD}" type="presParOf" srcId="{56D697AC-A9FE-4E98-B27F-3132DFC5EBCD}" destId="{734948C1-B7F8-432C-89FB-68AC4BBA03BA}" srcOrd="2" destOrd="0" presId="urn:microsoft.com/office/officeart/2018/5/layout/IconCircleLabelList"/>
    <dgm:cxn modelId="{8E6F08E2-B4E6-4708-A40E-7F13FC0F5A89}" type="presParOf" srcId="{56D697AC-A9FE-4E98-B27F-3132DFC5EBCD}" destId="{43E0C6FC-B328-4A78-AA98-516A186322E7}" srcOrd="3" destOrd="0" presId="urn:microsoft.com/office/officeart/2018/5/layout/IconCircleLabelList"/>
    <dgm:cxn modelId="{CFE10C9B-670E-4F36-9C6E-DDD26B7C8891}" type="presParOf" srcId="{C65DA5A1-4BD5-4D25-AD7D-8AF55B1B5AC5}" destId="{9189FA2D-78FC-4CF7-814B-389D281DE4E9}" srcOrd="1" destOrd="0" presId="urn:microsoft.com/office/officeart/2018/5/layout/IconCircleLabelList"/>
    <dgm:cxn modelId="{BBCD52B9-335B-4B1A-B036-E4A45E3EF1AD}" type="presParOf" srcId="{C65DA5A1-4BD5-4D25-AD7D-8AF55B1B5AC5}" destId="{2FAA0A78-FFD1-47D9-9D29-62B134F47959}" srcOrd="2" destOrd="0" presId="urn:microsoft.com/office/officeart/2018/5/layout/IconCircleLabelList"/>
    <dgm:cxn modelId="{8D50BCDA-91CC-4B42-BF15-640C68826001}" type="presParOf" srcId="{2FAA0A78-FFD1-47D9-9D29-62B134F47959}" destId="{E296F939-E05B-4D1F-B81C-2DDE0F129C15}" srcOrd="0" destOrd="0" presId="urn:microsoft.com/office/officeart/2018/5/layout/IconCircleLabelList"/>
    <dgm:cxn modelId="{CA42F285-AA53-4B35-9F13-1288253FD86D}" type="presParOf" srcId="{2FAA0A78-FFD1-47D9-9D29-62B134F47959}" destId="{143055FD-6B89-41BE-8214-07819398CCEC}" srcOrd="1" destOrd="0" presId="urn:microsoft.com/office/officeart/2018/5/layout/IconCircleLabelList"/>
    <dgm:cxn modelId="{EF19DD9C-1CB5-4D38-8AE2-2F225DF05012}" type="presParOf" srcId="{2FAA0A78-FFD1-47D9-9D29-62B134F47959}" destId="{571E3E10-1651-4BE5-835A-526EAB047867}" srcOrd="2" destOrd="0" presId="urn:microsoft.com/office/officeart/2018/5/layout/IconCircleLabelList"/>
    <dgm:cxn modelId="{ED1C935A-2372-40A2-9295-2B3E5148B1FC}" type="presParOf" srcId="{2FAA0A78-FFD1-47D9-9D29-62B134F47959}" destId="{17CD8DDE-4191-4ADB-B162-A0A38522A5B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C2C16-BA46-45BC-97F3-609CEC0A67BB}">
      <dsp:nvSpPr>
        <dsp:cNvPr id="0" name=""/>
        <dsp:cNvSpPr/>
      </dsp:nvSpPr>
      <dsp:spPr>
        <a:xfrm>
          <a:off x="485308" y="235775"/>
          <a:ext cx="1338187" cy="1338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537E9-156B-4E80-A4C9-640C0E339AAC}">
      <dsp:nvSpPr>
        <dsp:cNvPr id="0" name=""/>
        <dsp:cNvSpPr/>
      </dsp:nvSpPr>
      <dsp:spPr>
        <a:xfrm>
          <a:off x="770496" y="520962"/>
          <a:ext cx="767812" cy="767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0C6FC-B328-4A78-AA98-516A186322E7}">
      <dsp:nvSpPr>
        <dsp:cNvPr id="0" name=""/>
        <dsp:cNvSpPr/>
      </dsp:nvSpPr>
      <dsp:spPr>
        <a:xfrm>
          <a:off x="57527" y="1990775"/>
          <a:ext cx="21937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b="0" i="0" kern="1200" dirty="0">
              <a:solidFill>
                <a:schemeClr val="bg1"/>
              </a:solidFill>
            </a:rPr>
            <a:t>Open any browser of your choice and go to the link </a:t>
          </a:r>
          <a:r>
            <a:rPr lang="en-GB" sz="1200" b="1" i="1" kern="1200" dirty="0">
              <a:solidFill>
                <a:schemeClr val="bg1"/>
              </a:solidFill>
            </a:rPr>
            <a:t>bemis.ubecedata.com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57527" y="1990775"/>
        <a:ext cx="2193750" cy="765000"/>
      </dsp:txXfrm>
    </dsp:sp>
    <dsp:sp modelId="{E296F939-E05B-4D1F-B81C-2DDE0F129C15}">
      <dsp:nvSpPr>
        <dsp:cNvPr id="0" name=""/>
        <dsp:cNvSpPr/>
      </dsp:nvSpPr>
      <dsp:spPr>
        <a:xfrm>
          <a:off x="3062964" y="235775"/>
          <a:ext cx="1338187" cy="1338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055FD-6B89-41BE-8214-07819398CCEC}">
      <dsp:nvSpPr>
        <dsp:cNvPr id="0" name=""/>
        <dsp:cNvSpPr/>
      </dsp:nvSpPr>
      <dsp:spPr>
        <a:xfrm>
          <a:off x="3348152" y="520962"/>
          <a:ext cx="767812" cy="767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D8DDE-4191-4ADB-B162-A0A38522A5B9}">
      <dsp:nvSpPr>
        <dsp:cNvPr id="0" name=""/>
        <dsp:cNvSpPr/>
      </dsp:nvSpPr>
      <dsp:spPr>
        <a:xfrm>
          <a:off x="2635183" y="1990775"/>
          <a:ext cx="21937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b="0" i="0" kern="1200" dirty="0">
              <a:solidFill>
                <a:schemeClr val="bg1"/>
              </a:solidFill>
            </a:rPr>
            <a:t>Then click of Direct APK Download to download the app and install.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635183" y="1990775"/>
        <a:ext cx="2193750" cy="76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3E9F71-B4FE-BEC7-5711-AB5C90D0DA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EE58C-9AD1-765F-EA3C-635B5DA117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4E22A-28FB-465D-A78B-A7EB39245DF3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CE01B-1A74-31DE-027C-350B0AF391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4FC8F-CB78-3782-4A14-4CF11F6F3F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E50A9-6CB2-414C-8A9F-DBF75D724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699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101A6-8609-448D-9744-6787595C8F39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4410A-BC6A-49BB-8096-F41C0301E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4410A-BC6A-49BB-8096-F41C0301E91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22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606DA5EB-0D31-4D44-8CE2-07FF9B71A60F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3863CDE-8FCE-44C3-8320-1C4F3B1DE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9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A5EB-0D31-4D44-8CE2-07FF9B71A60F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3CDE-8FCE-44C3-8320-1C4F3B1DE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12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A5EB-0D31-4D44-8CE2-07FF9B71A60F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3CDE-8FCE-44C3-8320-1C4F3B1DE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72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A5EB-0D31-4D44-8CE2-07FF9B71A60F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3CDE-8FCE-44C3-8320-1C4F3B1DE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465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A5EB-0D31-4D44-8CE2-07FF9B71A60F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3CDE-8FCE-44C3-8320-1C4F3B1DE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700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A5EB-0D31-4D44-8CE2-07FF9B71A60F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3CDE-8FCE-44C3-8320-1C4F3B1DE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27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A5EB-0D31-4D44-8CE2-07FF9B71A60F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3CDE-8FCE-44C3-8320-1C4F3B1DE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45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A5EB-0D31-4D44-8CE2-07FF9B71A60F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3CDE-8FCE-44C3-8320-1C4F3B1DE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320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5604507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3394588" y="2802970"/>
              <a:ext cx="5922814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1278465"/>
            <a:ext cx="5166470" cy="474859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A5EB-0D31-4D44-8CE2-07FF9B71A60F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3CDE-8FCE-44C3-8320-1C4F3B1DE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82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gradFill>
          <a:gsLst>
            <a:gs pos="0">
              <a:schemeClr val="tx2"/>
            </a:gs>
            <a:gs pos="74000">
              <a:schemeClr val="accent5"/>
            </a:gs>
            <a:gs pos="83000">
              <a:schemeClr val="accent4"/>
            </a:gs>
            <a:gs pos="90208">
              <a:schemeClr val="accent4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A5EB-0D31-4D44-8CE2-07FF9B71A60F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3CDE-8FCE-44C3-8320-1C4F3B1DE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44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A5EB-0D31-4D44-8CE2-07FF9B71A60F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3CDE-8FCE-44C3-8320-1C4F3B1DE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88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A5EB-0D31-4D44-8CE2-07FF9B71A60F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3CDE-8FCE-44C3-8320-1C4F3B1DE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8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A5EB-0D31-4D44-8CE2-07FF9B71A60F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3CDE-8FCE-44C3-8320-1C4F3B1DE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05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A5EB-0D31-4D44-8CE2-07FF9B71A60F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3CDE-8FCE-44C3-8320-1C4F3B1DE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9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A5EB-0D31-4D44-8CE2-07FF9B71A60F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3CDE-8FCE-44C3-8320-1C4F3B1DE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4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A5EB-0D31-4D44-8CE2-07FF9B71A60F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3CDE-8FCE-44C3-8320-1C4F3B1DE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7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A5EB-0D31-4D44-8CE2-07FF9B71A60F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3CDE-8FCE-44C3-8320-1C4F3B1DE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7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06DA5EB-0D31-4D44-8CE2-07FF9B71A60F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3863CDE-8FCE-44C3-8320-1C4F3B1DE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75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9242"/>
            </a:gs>
            <a:gs pos="51000">
              <a:schemeClr val="accent5"/>
            </a:gs>
            <a:gs pos="74000">
              <a:srgbClr val="00B050"/>
            </a:gs>
            <a:gs pos="83000">
              <a:schemeClr val="accent6"/>
            </a:gs>
            <a:gs pos="90208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F5195B-50C0-1ACE-6F37-0E940B4EF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E679CE1-60B9-7B0C-410B-2FBDD5FF7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59E8982C-3479-A384-39EC-8B45B034A3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D05AD865-E27D-CC6A-2B76-DD37138A3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0F2AB5-4F68-4BF3-BA02-3D5FD09C6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8420" y="1370143"/>
            <a:ext cx="6391270" cy="4157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600" b="1">
                <a:solidFill>
                  <a:schemeClr val="tx1"/>
                </a:solidFill>
              </a:rPr>
              <a:t>Step by Step Guide as a School Administrator for the </a:t>
            </a:r>
            <a:r>
              <a:rPr lang="en-US" sz="4600" b="1">
                <a:solidFill>
                  <a:schemeClr val="tx1"/>
                </a:solidFill>
              </a:rPr>
              <a:t>Basic Education Management System (BEMIS) Application </a:t>
            </a:r>
            <a:endParaRPr lang="en-GB" sz="4600" b="1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06122F-C0E9-DD99-85DB-FA11D51E7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ole of Management Information System (MIS) In Education Institutes?">
            <a:extLst>
              <a:ext uri="{FF2B5EF4-FFF2-40B4-BE49-F238E27FC236}">
                <a16:creationId xmlns:a16="http://schemas.microsoft.com/office/drawing/2014/main" id="{C2F3ADE9-79E1-C269-3C42-E8B85E539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769"/>
          <a:stretch>
            <a:fillRect/>
          </a:stretch>
        </p:blipFill>
        <p:spPr bwMode="auto">
          <a:xfrm>
            <a:off x="789736" y="1472329"/>
            <a:ext cx="3226076" cy="4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of a school&#10;&#10;AI-generated content may be incorrect.">
            <a:extLst>
              <a:ext uri="{FF2B5EF4-FFF2-40B4-BE49-F238E27FC236}">
                <a16:creationId xmlns:a16="http://schemas.microsoft.com/office/drawing/2014/main" id="{BEABB2B2-0120-E730-17E1-300FCDCEB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4" name="Picture 3" descr="Nigeria Coat of Arms And its Full Meaning">
            <a:extLst>
              <a:ext uri="{FF2B5EF4-FFF2-40B4-BE49-F238E27FC236}">
                <a16:creationId xmlns:a16="http://schemas.microsoft.com/office/drawing/2014/main" id="{94650DA7-9EE8-46AB-984D-2D4716E51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77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A4B86-0A96-6AAB-5544-6CD268D00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19076-85D8-68AE-53BB-9BD272463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6200000">
            <a:off x="7138473" y="1024659"/>
            <a:ext cx="4378095" cy="4748591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To bulk upload Learners’ information: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182563" indent="-18256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Click </a:t>
            </a:r>
            <a:r>
              <a:rPr lang="en-GB" b="1" dirty="0">
                <a:solidFill>
                  <a:schemeClr val="bg1"/>
                </a:solidFill>
              </a:rPr>
              <a:t>‘Bulk Upload’</a:t>
            </a:r>
            <a:endParaRPr lang="en-GB" dirty="0">
              <a:solidFill>
                <a:schemeClr val="bg1"/>
              </a:solidFill>
            </a:endParaRPr>
          </a:p>
          <a:p>
            <a:pPr marL="182563" indent="-18256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Go through the </a:t>
            </a:r>
            <a:r>
              <a:rPr lang="en-GB" b="1" dirty="0">
                <a:solidFill>
                  <a:schemeClr val="bg1"/>
                </a:solidFill>
              </a:rPr>
              <a:t>‘User Guide’</a:t>
            </a:r>
            <a:r>
              <a:rPr lang="en-GB" dirty="0">
                <a:solidFill>
                  <a:schemeClr val="bg1"/>
                </a:solidFill>
              </a:rPr>
              <a:t> for the guideline required in filling the Template.</a:t>
            </a:r>
          </a:p>
          <a:p>
            <a:pPr marL="182563" indent="-18256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Click </a:t>
            </a:r>
            <a:r>
              <a:rPr lang="en-GB" b="1" dirty="0">
                <a:solidFill>
                  <a:schemeClr val="bg1"/>
                </a:solidFill>
              </a:rPr>
              <a:t>‘Download Template’</a:t>
            </a:r>
            <a:r>
              <a:rPr lang="en-GB" dirty="0">
                <a:solidFill>
                  <a:schemeClr val="bg1"/>
                </a:solidFill>
              </a:rPr>
              <a:t> to download the template for the bulk upload.</a:t>
            </a:r>
          </a:p>
          <a:p>
            <a:pPr marL="182563" indent="-18256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After carefully populating the Template in line with the User Gude, click </a:t>
            </a:r>
            <a:r>
              <a:rPr lang="en-GB" b="1" dirty="0">
                <a:solidFill>
                  <a:schemeClr val="bg1"/>
                </a:solidFill>
              </a:rPr>
              <a:t>‘Import Learners’</a:t>
            </a:r>
            <a:r>
              <a:rPr lang="en-GB" dirty="0">
                <a:solidFill>
                  <a:schemeClr val="bg1"/>
                </a:solidFill>
              </a:rPr>
              <a:t> to upload the completed template.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CBC265-995E-BBA0-D19B-3B885454EE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615"/>
          <a:stretch>
            <a:fillRect/>
          </a:stretch>
        </p:blipFill>
        <p:spPr>
          <a:xfrm>
            <a:off x="242269" y="602674"/>
            <a:ext cx="6449476" cy="2826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A39C79-EC02-38F1-9A57-CEAE8A44C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69" y="3667717"/>
            <a:ext cx="6449476" cy="2587609"/>
          </a:xfrm>
          <a:prstGeom prst="rect">
            <a:avLst/>
          </a:prstGeom>
        </p:spPr>
      </p:pic>
      <p:pic>
        <p:nvPicPr>
          <p:cNvPr id="2" name="Picture 1" descr="A logo of a school&#10;&#10;AI-generated content may be incorrect.">
            <a:extLst>
              <a:ext uri="{FF2B5EF4-FFF2-40B4-BE49-F238E27FC236}">
                <a16:creationId xmlns:a16="http://schemas.microsoft.com/office/drawing/2014/main" id="{41735947-B6F0-CB3E-8A27-B57C408AA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6" name="Picture 5" descr="Nigeria Coat of Arms And its Full Meaning">
            <a:extLst>
              <a:ext uri="{FF2B5EF4-FFF2-40B4-BE49-F238E27FC236}">
                <a16:creationId xmlns:a16="http://schemas.microsoft.com/office/drawing/2014/main" id="{427107A9-21EA-3BA5-FC9D-DE2736FDC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994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0FF98-A0B4-E6F9-6223-1980A24B8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D244D-A638-D628-D6E1-A4E351537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915" y="1939298"/>
            <a:ext cx="3382297" cy="2598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dirty="0"/>
              <a:t>A snapshot of the User Guide for filling the Template for Bulk Upload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7D2D27-26BC-3176-6797-EDB31D8F8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54" y="1020437"/>
            <a:ext cx="6729304" cy="4885721"/>
          </a:xfrm>
          <a:prstGeom prst="roundRect">
            <a:avLst>
              <a:gd name="adj" fmla="val 1329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logo of a school&#10;&#10;AI-generated content may be incorrect.">
            <a:extLst>
              <a:ext uri="{FF2B5EF4-FFF2-40B4-BE49-F238E27FC236}">
                <a16:creationId xmlns:a16="http://schemas.microsoft.com/office/drawing/2014/main" id="{81F331C3-F03C-861D-F085-D7FFB1543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9" name="Picture 8" descr="Nigeria Coat of Arms And its Full Meaning">
            <a:extLst>
              <a:ext uri="{FF2B5EF4-FFF2-40B4-BE49-F238E27FC236}">
                <a16:creationId xmlns:a16="http://schemas.microsoft.com/office/drawing/2014/main" id="{3BAD9209-6FE7-F94F-CBC1-F3C753801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82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BF588-30F6-A9CC-9652-25267D7B2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2597-2A67-4EA4-DA38-E6D515CD8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248" y="719059"/>
            <a:ext cx="8825659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 snapshot of the Template for Bulk Upload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C89FA-923F-B015-A63F-B224B9049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7" y="1609978"/>
            <a:ext cx="10969624" cy="469730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logo of a school&#10;&#10;AI-generated content may be incorrect.">
            <a:extLst>
              <a:ext uri="{FF2B5EF4-FFF2-40B4-BE49-F238E27FC236}">
                <a16:creationId xmlns:a16="http://schemas.microsoft.com/office/drawing/2014/main" id="{3AFFD754-CD99-8808-E084-05B6009CD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9" name="Picture 8" descr="Nigeria Coat of Arms And its Full Meaning">
            <a:extLst>
              <a:ext uri="{FF2B5EF4-FFF2-40B4-BE49-F238E27FC236}">
                <a16:creationId xmlns:a16="http://schemas.microsoft.com/office/drawing/2014/main" id="{EC188730-F785-FF87-689A-1629E4FD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88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2870D-FC64-6FFE-9AC5-487368BB1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0DE0-7F62-6B57-49E2-94FFC94E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736" y="1274506"/>
            <a:ext cx="3658249" cy="1108587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To Individually Add a Learner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5F5B2-8054-A383-E51D-EF8C73E499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88"/>
          <a:stretch>
            <a:fillRect/>
          </a:stretch>
        </p:blipFill>
        <p:spPr>
          <a:xfrm>
            <a:off x="4988559" y="848158"/>
            <a:ext cx="6554983" cy="25122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1B9DE-D4C5-2A7F-86F0-CBD4B027E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401" y="2663445"/>
            <a:ext cx="3550314" cy="2710389"/>
          </a:xfrm>
        </p:spPr>
        <p:txBody>
          <a:bodyPr anchor="ctr">
            <a:normAutofit/>
          </a:bodyPr>
          <a:lstStyle/>
          <a:p>
            <a:pPr marL="182563" indent="-18256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Click on </a:t>
            </a:r>
            <a:r>
              <a:rPr lang="en-GB" sz="1600" b="1" dirty="0">
                <a:solidFill>
                  <a:schemeClr val="bg1"/>
                </a:solidFill>
              </a:rPr>
              <a:t>‘Learners’</a:t>
            </a:r>
            <a:endParaRPr lang="en-GB" sz="1600" dirty="0">
              <a:solidFill>
                <a:schemeClr val="bg1"/>
              </a:solidFill>
            </a:endParaRPr>
          </a:p>
          <a:p>
            <a:pPr marL="182563" indent="-18256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Click </a:t>
            </a:r>
            <a:r>
              <a:rPr lang="en-GB" sz="1600" b="1" dirty="0">
                <a:solidFill>
                  <a:schemeClr val="bg1"/>
                </a:solidFill>
              </a:rPr>
              <a:t>‘Add Learner’</a:t>
            </a:r>
            <a:endParaRPr lang="en-GB" sz="1600" dirty="0">
              <a:solidFill>
                <a:schemeClr val="bg1"/>
              </a:solidFill>
            </a:endParaRPr>
          </a:p>
          <a:p>
            <a:pPr marL="182563" indent="-18256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Then fill the form with the learner information</a:t>
            </a:r>
          </a:p>
          <a:p>
            <a:pPr marL="182563" indent="-18256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After adding the learner, the system automatically generates a </a:t>
            </a:r>
            <a:r>
              <a:rPr lang="en-GB" sz="1600" b="1" dirty="0">
                <a:solidFill>
                  <a:schemeClr val="bg1"/>
                </a:solidFill>
              </a:rPr>
              <a:t>Registration Number </a:t>
            </a:r>
            <a:r>
              <a:rPr lang="en-GB" sz="1600" dirty="0">
                <a:solidFill>
                  <a:schemeClr val="bg1"/>
                </a:solidFill>
              </a:rPr>
              <a:t>for the learner.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08110D-7620-45AD-A76B-B598E22EF6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95" r="15103" b="-3"/>
          <a:stretch>
            <a:fillRect/>
          </a:stretch>
        </p:blipFill>
        <p:spPr>
          <a:xfrm>
            <a:off x="4988558" y="3429000"/>
            <a:ext cx="6554983" cy="2685183"/>
          </a:xfrm>
          <a:prstGeom prst="rect">
            <a:avLst/>
          </a:prstGeom>
        </p:spPr>
      </p:pic>
      <p:pic>
        <p:nvPicPr>
          <p:cNvPr id="8" name="Picture 7" descr="A logo of a school&#10;&#10;AI-generated content may be incorrect.">
            <a:extLst>
              <a:ext uri="{FF2B5EF4-FFF2-40B4-BE49-F238E27FC236}">
                <a16:creationId xmlns:a16="http://schemas.microsoft.com/office/drawing/2014/main" id="{062BEA4C-BD1B-E668-B208-E1938A280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9" name="Picture 8" descr="Nigeria Coat of Arms And its Full Meaning">
            <a:extLst>
              <a:ext uri="{FF2B5EF4-FFF2-40B4-BE49-F238E27FC236}">
                <a16:creationId xmlns:a16="http://schemas.microsoft.com/office/drawing/2014/main" id="{588E09C5-DB6C-DAA6-6092-A22DFAFE5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34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A8067-CBC7-95AD-E531-687570AB5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DEAB-AD94-D4BF-9435-A4DDA449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623" y="733080"/>
            <a:ext cx="8825659" cy="6139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200" b="1" dirty="0"/>
              <a:t>Updating a Learner’s Information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3438502-FC41-DC73-6119-70C0E8CF2D76}"/>
              </a:ext>
            </a:extLst>
          </p:cNvPr>
          <p:cNvSpPr/>
          <p:nvPr/>
        </p:nvSpPr>
        <p:spPr>
          <a:xfrm>
            <a:off x="373136" y="5456449"/>
            <a:ext cx="3729906" cy="8122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To </a:t>
            </a:r>
            <a:r>
              <a:rPr lang="en-GB" sz="1400" b="1" dirty="0">
                <a:solidFill>
                  <a:schemeClr val="tx1"/>
                </a:solidFill>
              </a:rPr>
              <a:t>view</a:t>
            </a:r>
            <a:r>
              <a:rPr lang="en-GB" sz="1400" dirty="0">
                <a:solidFill>
                  <a:schemeClr val="tx1"/>
                </a:solidFill>
              </a:rPr>
              <a:t> a learner’s information, click on the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symbol under </a:t>
            </a:r>
            <a:r>
              <a:rPr lang="en-GB" sz="1400" b="1" dirty="0">
                <a:solidFill>
                  <a:schemeClr val="tx1"/>
                </a:solidFill>
              </a:rPr>
              <a:t>‘Actions’</a:t>
            </a:r>
            <a:r>
              <a:rPr lang="en-GB" sz="1400" dirty="0">
                <a:solidFill>
                  <a:schemeClr val="tx1"/>
                </a:solidFill>
              </a:rPr>
              <a:t> beside the learner’s name.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EDD5D7-52AE-AE38-CB82-9C8D5BD7E635}"/>
              </a:ext>
            </a:extLst>
          </p:cNvPr>
          <p:cNvSpPr/>
          <p:nvPr/>
        </p:nvSpPr>
        <p:spPr>
          <a:xfrm>
            <a:off x="4228741" y="5431598"/>
            <a:ext cx="3729906" cy="8122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To </a:t>
            </a:r>
            <a:r>
              <a:rPr lang="en-GB" sz="1400" b="1" dirty="0">
                <a:solidFill>
                  <a:schemeClr val="tx1"/>
                </a:solidFill>
              </a:rPr>
              <a:t>edit</a:t>
            </a:r>
            <a:r>
              <a:rPr lang="en-GB" sz="1400" dirty="0">
                <a:solidFill>
                  <a:schemeClr val="tx1"/>
                </a:solidFill>
              </a:rPr>
              <a:t> a learner’s information, click on the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symbol under </a:t>
            </a:r>
            <a:r>
              <a:rPr lang="en-GB" sz="1400" b="1" dirty="0">
                <a:solidFill>
                  <a:schemeClr val="tx1"/>
                </a:solidFill>
              </a:rPr>
              <a:t>‘Actions’</a:t>
            </a:r>
            <a:r>
              <a:rPr lang="en-GB" sz="1400" dirty="0">
                <a:solidFill>
                  <a:schemeClr val="tx1"/>
                </a:solidFill>
              </a:rPr>
              <a:t> beside the learner’s name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6C2428-3F33-58C4-C810-F86C30161234}"/>
              </a:ext>
            </a:extLst>
          </p:cNvPr>
          <p:cNvSpPr/>
          <p:nvPr/>
        </p:nvSpPr>
        <p:spPr>
          <a:xfrm>
            <a:off x="8088958" y="5464820"/>
            <a:ext cx="3729906" cy="8122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To </a:t>
            </a:r>
            <a:r>
              <a:rPr lang="en-GB" sz="1400" b="1" dirty="0">
                <a:solidFill>
                  <a:schemeClr val="tx1"/>
                </a:solidFill>
              </a:rPr>
              <a:t>delete</a:t>
            </a:r>
            <a:r>
              <a:rPr lang="en-GB" sz="1400" dirty="0">
                <a:solidFill>
                  <a:schemeClr val="tx1"/>
                </a:solidFill>
              </a:rPr>
              <a:t> a learner’s information, click on the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symbol under </a:t>
            </a:r>
            <a:r>
              <a:rPr lang="en-GB" sz="1400" b="1" dirty="0">
                <a:solidFill>
                  <a:schemeClr val="tx1"/>
                </a:solidFill>
              </a:rPr>
              <a:t>‘Actions’</a:t>
            </a:r>
            <a:r>
              <a:rPr lang="en-GB" sz="1400" dirty="0">
                <a:solidFill>
                  <a:schemeClr val="tx1"/>
                </a:solidFill>
              </a:rPr>
              <a:t> beside the learner’s name.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587C30-798B-FD6E-6FF5-AB78D7201CB8}"/>
              </a:ext>
            </a:extLst>
          </p:cNvPr>
          <p:cNvGrpSpPr/>
          <p:nvPr/>
        </p:nvGrpSpPr>
        <p:grpSpPr>
          <a:xfrm>
            <a:off x="611188" y="1519046"/>
            <a:ext cx="10930573" cy="3937404"/>
            <a:chOff x="611188" y="1519046"/>
            <a:chExt cx="10930573" cy="393740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45AD7FE-437A-0C5D-C8A5-4EE154E62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188" y="1519046"/>
              <a:ext cx="10930573" cy="3740531"/>
            </a:xfrm>
            <a:prstGeom prst="rect">
              <a:avLst/>
            </a:prstGeom>
          </p:spPr>
        </p:pic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6C177225-F16B-06E3-B805-A51FBB70AC26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rot="5400000" flipH="1" flipV="1">
              <a:off x="5548810" y="864606"/>
              <a:ext cx="1281122" cy="7902565"/>
            </a:xfrm>
            <a:prstGeom prst="bentConnector2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6B57DC6-E23E-6FA8-7BC6-B9B5488AD86F}"/>
                </a:ext>
              </a:extLst>
            </p:cNvPr>
            <p:cNvGrpSpPr/>
            <p:nvPr/>
          </p:nvGrpSpPr>
          <p:grpSpPr>
            <a:xfrm>
              <a:off x="6093694" y="4368800"/>
              <a:ext cx="4575026" cy="1062798"/>
              <a:chOff x="6093694" y="4368800"/>
              <a:chExt cx="4726706" cy="1062798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CF8AFA55-4764-7AE0-C220-6DAC32DF8BCE}"/>
                  </a:ext>
                </a:extLst>
              </p:cNvPr>
              <p:cNvCxnSpPr/>
              <p:nvPr/>
            </p:nvCxnSpPr>
            <p:spPr>
              <a:xfrm flipV="1">
                <a:off x="10800080" y="4368800"/>
                <a:ext cx="0" cy="64008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or: Elbow 35">
                <a:extLst>
                  <a:ext uri="{FF2B5EF4-FFF2-40B4-BE49-F238E27FC236}">
                    <a16:creationId xmlns:a16="http://schemas.microsoft.com/office/drawing/2014/main" id="{B3E04DEF-DE99-CBD7-E449-153559FCEF21}"/>
                  </a:ext>
                </a:extLst>
              </p:cNvPr>
              <p:cNvCxnSpPr>
                <a:stCxn id="8" idx="0"/>
              </p:cNvCxnSpPr>
              <p:nvPr/>
            </p:nvCxnSpPr>
            <p:spPr>
              <a:xfrm rot="5400000" flipH="1" flipV="1">
                <a:off x="8250768" y="2861966"/>
                <a:ext cx="412558" cy="4726706"/>
              </a:xfrm>
              <a:prstGeom prst="bentConnector2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2E9B0D9E-8F80-C310-980A-23FD23FADDA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620473" y="4696205"/>
              <a:ext cx="1072955" cy="418146"/>
            </a:xfrm>
            <a:prstGeom prst="bentConnector3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A logo of a school&#10;&#10;AI-generated content may be incorrect.">
            <a:extLst>
              <a:ext uri="{FF2B5EF4-FFF2-40B4-BE49-F238E27FC236}">
                <a16:creationId xmlns:a16="http://schemas.microsoft.com/office/drawing/2014/main" id="{3006DD1A-45EB-47C9-F333-0B06DBE82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18" name="Picture 17" descr="Nigeria Coat of Arms And its Full Meaning">
            <a:extLst>
              <a:ext uri="{FF2B5EF4-FFF2-40B4-BE49-F238E27FC236}">
                <a16:creationId xmlns:a16="http://schemas.microsoft.com/office/drawing/2014/main" id="{78156CC6-D0F3-42B9-D293-41FA8F45A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958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EDF06-FDE9-3A37-F65D-1376D9879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B40D-F34D-76FA-AD21-E29736F66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152" y="333836"/>
            <a:ext cx="8825659" cy="706964"/>
          </a:xfrm>
        </p:spPr>
        <p:txBody>
          <a:bodyPr/>
          <a:lstStyle/>
          <a:p>
            <a:pPr algn="ctr"/>
            <a:r>
              <a:rPr lang="en-GB" sz="3200" b="1" dirty="0"/>
              <a:t>Teachers’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D70EA-8588-55A1-E1F9-B1D52FA0E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32" y="5984607"/>
            <a:ext cx="11232572" cy="5705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‘Teachers’</a:t>
            </a:r>
            <a:r>
              <a:rPr lang="en-GB" dirty="0">
                <a:solidFill>
                  <a:schemeClr val="tx1"/>
                </a:solidFill>
              </a:rPr>
              <a:t> module is like that of the Learners. You can also upload Teachers individually or in bulk using the User Guide as a guideline.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DFA59F-E569-EF84-AB1D-F618E3EDD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95126"/>
            <a:ext cx="11816080" cy="4635155"/>
          </a:xfrm>
          <a:prstGeom prst="rect">
            <a:avLst/>
          </a:prstGeom>
        </p:spPr>
      </p:pic>
      <p:pic>
        <p:nvPicPr>
          <p:cNvPr id="6" name="Picture 5" descr="A logo of a school&#10;&#10;AI-generated content may be incorrect.">
            <a:extLst>
              <a:ext uri="{FF2B5EF4-FFF2-40B4-BE49-F238E27FC236}">
                <a16:creationId xmlns:a16="http://schemas.microsoft.com/office/drawing/2014/main" id="{15457A8E-C3E2-002C-29EF-24B73FBC2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8" name="Picture 7" descr="Nigeria Coat of Arms And its Full Meaning">
            <a:extLst>
              <a:ext uri="{FF2B5EF4-FFF2-40B4-BE49-F238E27FC236}">
                <a16:creationId xmlns:a16="http://schemas.microsoft.com/office/drawing/2014/main" id="{C942FBAF-FC92-C606-EF00-C151D9CE9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039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7C543-765E-A82F-59F3-E7567C521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C3CA-2CB4-7B81-F820-053EABEA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63" y="639011"/>
            <a:ext cx="8491837" cy="6139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Updating a Teacher’s Information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3763E0-6968-33EF-305C-F25BD13EFD1C}"/>
              </a:ext>
            </a:extLst>
          </p:cNvPr>
          <p:cNvSpPr/>
          <p:nvPr/>
        </p:nvSpPr>
        <p:spPr>
          <a:xfrm>
            <a:off x="611188" y="5605044"/>
            <a:ext cx="3491854" cy="83286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To </a:t>
            </a:r>
            <a:r>
              <a:rPr lang="en-GB" sz="1400" b="1" dirty="0">
                <a:solidFill>
                  <a:schemeClr val="tx1"/>
                </a:solidFill>
              </a:rPr>
              <a:t>view</a:t>
            </a:r>
            <a:r>
              <a:rPr lang="en-GB" sz="1400" dirty="0">
                <a:solidFill>
                  <a:schemeClr val="tx1"/>
                </a:solidFill>
              </a:rPr>
              <a:t> a Teacher’s information, click on the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symbol under </a:t>
            </a:r>
            <a:r>
              <a:rPr lang="en-GB" sz="1400" b="1" dirty="0">
                <a:solidFill>
                  <a:schemeClr val="tx1"/>
                </a:solidFill>
              </a:rPr>
              <a:t>‘Actions’</a:t>
            </a:r>
            <a:r>
              <a:rPr lang="en-GB" sz="1400" dirty="0">
                <a:solidFill>
                  <a:schemeClr val="tx1"/>
                </a:solidFill>
              </a:rPr>
              <a:t> beside the Teacher’s name.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EA2074-0882-28DE-CA06-81DB1B4A5B56}"/>
              </a:ext>
            </a:extLst>
          </p:cNvPr>
          <p:cNvSpPr/>
          <p:nvPr/>
        </p:nvSpPr>
        <p:spPr>
          <a:xfrm>
            <a:off x="4228741" y="5605044"/>
            <a:ext cx="3729906" cy="83286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To </a:t>
            </a:r>
            <a:r>
              <a:rPr lang="en-GB" sz="1400" b="1" dirty="0">
                <a:solidFill>
                  <a:schemeClr val="tx1"/>
                </a:solidFill>
              </a:rPr>
              <a:t>edit</a:t>
            </a:r>
            <a:r>
              <a:rPr lang="en-GB" sz="1400" dirty="0">
                <a:solidFill>
                  <a:schemeClr val="tx1"/>
                </a:solidFill>
              </a:rPr>
              <a:t> a Teacher’s information, click on the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symbol under </a:t>
            </a:r>
            <a:r>
              <a:rPr lang="en-GB" sz="1400" b="1" dirty="0">
                <a:solidFill>
                  <a:schemeClr val="tx1"/>
                </a:solidFill>
              </a:rPr>
              <a:t>‘Actions’</a:t>
            </a:r>
            <a:r>
              <a:rPr lang="en-GB" sz="1400" dirty="0">
                <a:solidFill>
                  <a:schemeClr val="tx1"/>
                </a:solidFill>
              </a:rPr>
              <a:t> beside the Teacher’s name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07AF44-D17E-C7F0-732C-EF1D3D728E9B}"/>
              </a:ext>
            </a:extLst>
          </p:cNvPr>
          <p:cNvSpPr/>
          <p:nvPr/>
        </p:nvSpPr>
        <p:spPr>
          <a:xfrm>
            <a:off x="8088958" y="5588644"/>
            <a:ext cx="3360631" cy="84926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To </a:t>
            </a:r>
            <a:r>
              <a:rPr lang="en-GB" sz="1400" b="1" dirty="0">
                <a:solidFill>
                  <a:schemeClr val="tx1"/>
                </a:solidFill>
              </a:rPr>
              <a:t>delete</a:t>
            </a:r>
            <a:r>
              <a:rPr lang="en-GB" sz="1400" dirty="0">
                <a:solidFill>
                  <a:schemeClr val="tx1"/>
                </a:solidFill>
              </a:rPr>
              <a:t> a Teacher’s information, click on the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symbol under </a:t>
            </a:r>
            <a:r>
              <a:rPr lang="en-GB" sz="1400" b="1" dirty="0">
                <a:solidFill>
                  <a:schemeClr val="tx1"/>
                </a:solidFill>
              </a:rPr>
              <a:t>‘Actions’</a:t>
            </a:r>
            <a:r>
              <a:rPr lang="en-GB" sz="1400" dirty="0">
                <a:solidFill>
                  <a:schemeClr val="tx1"/>
                </a:solidFill>
              </a:rPr>
              <a:t> beside the Teacher’s name.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63E58C-AC32-BC9C-177A-3218B05EB8EF}"/>
              </a:ext>
            </a:extLst>
          </p:cNvPr>
          <p:cNvGrpSpPr/>
          <p:nvPr/>
        </p:nvGrpSpPr>
        <p:grpSpPr>
          <a:xfrm>
            <a:off x="611188" y="1535266"/>
            <a:ext cx="10969624" cy="4069778"/>
            <a:chOff x="611188" y="1535266"/>
            <a:chExt cx="10969624" cy="406977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F37869-51CE-D07F-6A4B-226E9C20A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188" y="1535266"/>
              <a:ext cx="10969624" cy="3787468"/>
            </a:xfrm>
            <a:prstGeom prst="rect">
              <a:avLst/>
            </a:prstGeom>
          </p:spPr>
        </p:pic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CFE4F2B6-DA9E-5EAD-C78F-98EDC00D35E1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rot="5400000" flipH="1" flipV="1">
              <a:off x="5459713" y="627740"/>
              <a:ext cx="1874706" cy="8079902"/>
            </a:xfrm>
            <a:prstGeom prst="bentConnector2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9010467-195B-9692-9E51-D3D1632DFB86}"/>
                </a:ext>
              </a:extLst>
            </p:cNvPr>
            <p:cNvGrpSpPr/>
            <p:nvPr/>
          </p:nvGrpSpPr>
          <p:grpSpPr>
            <a:xfrm>
              <a:off x="6093695" y="3861347"/>
              <a:ext cx="4802830" cy="1743697"/>
              <a:chOff x="6093696" y="4368800"/>
              <a:chExt cx="4726705" cy="1180192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618E2855-024F-0430-A704-8255CD37059E}"/>
                  </a:ext>
                </a:extLst>
              </p:cNvPr>
              <p:cNvCxnSpPr/>
              <p:nvPr/>
            </p:nvCxnSpPr>
            <p:spPr>
              <a:xfrm flipV="1">
                <a:off x="10800080" y="4368800"/>
                <a:ext cx="0" cy="64008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or: Elbow 35">
                <a:extLst>
                  <a:ext uri="{FF2B5EF4-FFF2-40B4-BE49-F238E27FC236}">
                    <a16:creationId xmlns:a16="http://schemas.microsoft.com/office/drawing/2014/main" id="{47E751B3-C085-1FDA-B344-2255A8557ECB}"/>
                  </a:ext>
                </a:extLst>
              </p:cNvPr>
              <p:cNvCxnSpPr>
                <a:cxnSpLocks/>
                <a:stCxn id="8" idx="0"/>
              </p:cNvCxnSpPr>
              <p:nvPr/>
            </p:nvCxnSpPr>
            <p:spPr>
              <a:xfrm rot="5400000" flipH="1" flipV="1">
                <a:off x="8192072" y="2920663"/>
                <a:ext cx="529953" cy="4726705"/>
              </a:xfrm>
              <a:prstGeom prst="bentConnector2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C6779540-2763-7960-4B5A-EE760878B4A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0545564" y="4489752"/>
              <a:ext cx="1570250" cy="237799"/>
            </a:xfrm>
            <a:prstGeom prst="bentConnector3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 descr="A logo of a school&#10;&#10;AI-generated content may be incorrect.">
            <a:extLst>
              <a:ext uri="{FF2B5EF4-FFF2-40B4-BE49-F238E27FC236}">
                <a16:creationId xmlns:a16="http://schemas.microsoft.com/office/drawing/2014/main" id="{586456DD-E9F9-9B88-CC32-CB5B0BDD5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30" name="Picture 29" descr="Nigeria Coat of Arms And its Full Meaning">
            <a:extLst>
              <a:ext uri="{FF2B5EF4-FFF2-40B4-BE49-F238E27FC236}">
                <a16:creationId xmlns:a16="http://schemas.microsoft.com/office/drawing/2014/main" id="{0E4536EA-4407-560C-E49F-ED2DA0084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146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4A3A2-061F-C8A2-ACA7-5641C8372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F5EF5-4A88-4A30-5B9E-4EAEC93C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575" y="377087"/>
            <a:ext cx="9188850" cy="706964"/>
          </a:xfrm>
        </p:spPr>
        <p:txBody>
          <a:bodyPr/>
          <a:lstStyle/>
          <a:p>
            <a:pPr algn="ctr"/>
            <a:r>
              <a:rPr lang="en-GB" sz="3200" b="1" dirty="0"/>
              <a:t>Adding Teachers’ Using the Registration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26705-11C5-AB21-F09C-E148558BB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0" y="5884330"/>
            <a:ext cx="11135360" cy="6637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1600" dirty="0">
                <a:solidFill>
                  <a:schemeClr val="tx1"/>
                </a:solidFill>
              </a:rPr>
              <a:t>Click on </a:t>
            </a:r>
            <a:r>
              <a:rPr lang="en-GB" sz="1600" b="1" dirty="0">
                <a:solidFill>
                  <a:schemeClr val="tx1"/>
                </a:solidFill>
              </a:rPr>
              <a:t>‘Teachers’</a:t>
            </a:r>
            <a:r>
              <a:rPr lang="en-GB" sz="1600" dirty="0">
                <a:solidFill>
                  <a:schemeClr val="tx1"/>
                </a:solidFill>
              </a:rPr>
              <a:t> under the </a:t>
            </a:r>
            <a:r>
              <a:rPr lang="en-GB" sz="1600" b="1" dirty="0">
                <a:solidFill>
                  <a:schemeClr val="tx1"/>
                </a:solidFill>
              </a:rPr>
              <a:t>‘Registration Links’</a:t>
            </a:r>
            <a:r>
              <a:rPr lang="en-GB" sz="1600" dirty="0">
                <a:solidFill>
                  <a:schemeClr val="tx1"/>
                </a:solidFill>
              </a:rPr>
              <a:t>. Then you can copy the link or scan the QR Code to add teachers. Note, the link is unique to a school and is valid for 30 days.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987FEF-ECB0-8E7B-CAAC-7D6A7B462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" y="1194956"/>
            <a:ext cx="11135360" cy="4578994"/>
          </a:xfrm>
          <a:prstGeom prst="rect">
            <a:avLst/>
          </a:prstGeom>
        </p:spPr>
      </p:pic>
      <p:pic>
        <p:nvPicPr>
          <p:cNvPr id="9" name="Picture 8" descr="A logo of a school&#10;&#10;AI-generated content may be incorrect.">
            <a:extLst>
              <a:ext uri="{FF2B5EF4-FFF2-40B4-BE49-F238E27FC236}">
                <a16:creationId xmlns:a16="http://schemas.microsoft.com/office/drawing/2014/main" id="{3DEB14D8-501F-A501-E0CA-1E27E79EE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10" name="Picture 9" descr="Nigeria Coat of Arms And its Full Meaning">
            <a:extLst>
              <a:ext uri="{FF2B5EF4-FFF2-40B4-BE49-F238E27FC236}">
                <a16:creationId xmlns:a16="http://schemas.microsoft.com/office/drawing/2014/main" id="{58886FD0-735E-090A-F20B-B8700E1A0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47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3B8DB-2DEA-D271-2DE4-A59278254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016320-9F83-14CA-01E7-1AE0410F2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205211"/>
            <a:ext cx="11502736" cy="472068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235BBC-A6FC-7830-862F-A3DABF036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5998630"/>
            <a:ext cx="11502736" cy="6637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1600" dirty="0">
                <a:solidFill>
                  <a:schemeClr val="tx1"/>
                </a:solidFill>
              </a:rPr>
              <a:t>Click on </a:t>
            </a:r>
            <a:r>
              <a:rPr lang="en-GB" sz="1600" b="1" dirty="0">
                <a:solidFill>
                  <a:schemeClr val="tx1"/>
                </a:solidFill>
              </a:rPr>
              <a:t>‘Learners’</a:t>
            </a:r>
            <a:r>
              <a:rPr lang="en-GB" sz="1600" dirty="0">
                <a:solidFill>
                  <a:schemeClr val="tx1"/>
                </a:solidFill>
              </a:rPr>
              <a:t> under the </a:t>
            </a:r>
            <a:r>
              <a:rPr lang="en-GB" sz="1600" b="1" dirty="0">
                <a:solidFill>
                  <a:schemeClr val="tx1"/>
                </a:solidFill>
              </a:rPr>
              <a:t>‘Registration Links’</a:t>
            </a:r>
            <a:r>
              <a:rPr lang="en-GB" sz="1600" dirty="0">
                <a:solidFill>
                  <a:schemeClr val="tx1"/>
                </a:solidFill>
              </a:rPr>
              <a:t>. Then you can copy the link or scan the QR Code to add learners. Note, the link is unique to a school and is valid for 30 days.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42A12A-80A7-F817-1141-C857A120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575" y="273177"/>
            <a:ext cx="9188850" cy="706964"/>
          </a:xfrm>
        </p:spPr>
        <p:txBody>
          <a:bodyPr/>
          <a:lstStyle/>
          <a:p>
            <a:pPr algn="ctr"/>
            <a:r>
              <a:rPr lang="en-GB" sz="3200" b="1" dirty="0"/>
              <a:t>Adding Learners’ Using the Registration Link</a:t>
            </a:r>
          </a:p>
        </p:txBody>
      </p:sp>
      <p:pic>
        <p:nvPicPr>
          <p:cNvPr id="9" name="Picture 8" descr="A logo of a school&#10;&#10;AI-generated content may be incorrect.">
            <a:extLst>
              <a:ext uri="{FF2B5EF4-FFF2-40B4-BE49-F238E27FC236}">
                <a16:creationId xmlns:a16="http://schemas.microsoft.com/office/drawing/2014/main" id="{67BE1360-3BA0-6231-87F7-7ACE15E5C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10" name="Picture 9" descr="Nigeria Coat of Arms And its Full Meaning">
            <a:extLst>
              <a:ext uri="{FF2B5EF4-FFF2-40B4-BE49-F238E27FC236}">
                <a16:creationId xmlns:a16="http://schemas.microsoft.com/office/drawing/2014/main" id="{CA59680B-3B6B-9E7F-5A44-4D86D6AEE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429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E30886-05F9-4600-87C6-A496E2500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E3D100-B353-443A-A394-8F226FEE7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04B277-A9C3-4AA1-A0A0-C6D9B50C8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911518-8CE1-4410-806E-3CD2DE1C5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9A3DC92-72B1-41C6-A069-B27430DA3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248621D-BAC3-4AD3-8A23-B6328BDDA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E8E1843-4729-4C56-A855-B13ECCBDE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877DF2C-ED50-4DF6-9732-7A6201BC1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BE473F5-80D8-4045-AED0-28266B6C8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A7F784-DDD0-3CD3-8598-F4AB490B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PART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F0566-BDE7-6614-8254-82D96CA23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600" b="1" dirty="0"/>
              <a:t>Logging in through the Mobile Application</a:t>
            </a:r>
          </a:p>
        </p:txBody>
      </p:sp>
      <p:pic>
        <p:nvPicPr>
          <p:cNvPr id="6" name="Picture 5" descr="A logo of a school&#10;&#10;AI-generated content may be incorrect.">
            <a:extLst>
              <a:ext uri="{FF2B5EF4-FFF2-40B4-BE49-F238E27FC236}">
                <a16:creationId xmlns:a16="http://schemas.microsoft.com/office/drawing/2014/main" id="{A52CACD5-0700-B11C-11F0-5FF842E26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7" name="Picture 6" descr="Nigeria Coat of Arms And its Full Meaning">
            <a:extLst>
              <a:ext uri="{FF2B5EF4-FFF2-40B4-BE49-F238E27FC236}">
                <a16:creationId xmlns:a16="http://schemas.microsoft.com/office/drawing/2014/main" id="{33F67AA0-AA16-9327-C881-AB4C12BD2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87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AECC2-67E7-12DA-9E7D-9355ECF70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C21866C-7E02-13EE-725C-1DF1B1CB8B76}"/>
              </a:ext>
            </a:extLst>
          </p:cNvPr>
          <p:cNvSpPr txBox="1">
            <a:spLocks/>
          </p:cNvSpPr>
          <p:nvPr/>
        </p:nvSpPr>
        <p:spPr>
          <a:xfrm rot="16200000">
            <a:off x="2801011" y="384793"/>
            <a:ext cx="1360084" cy="5229894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sz="3600" b="1" dirty="0"/>
              <a:t>Logging in through the Web Application</a:t>
            </a:r>
            <a:endParaRPr lang="en-GB" sz="3600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87CD0C7-BBDD-4E89-DC02-7A9BD8FE2ABB}"/>
              </a:ext>
            </a:extLst>
          </p:cNvPr>
          <p:cNvSpPr txBox="1">
            <a:spLocks/>
          </p:cNvSpPr>
          <p:nvPr/>
        </p:nvSpPr>
        <p:spPr bwMode="gray">
          <a:xfrm rot="16200000">
            <a:off x="8649150" y="1704790"/>
            <a:ext cx="858520" cy="2589900"/>
          </a:xfrm>
          <a:prstGeom prst="rect">
            <a:avLst/>
          </a:prstGeom>
        </p:spPr>
        <p:txBody>
          <a:bodyPr vert="eaVert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b="1" dirty="0"/>
              <a:t>PART ONE </a:t>
            </a:r>
          </a:p>
        </p:txBody>
      </p:sp>
      <p:pic>
        <p:nvPicPr>
          <p:cNvPr id="2" name="Picture 1" descr="A logo of a school&#10;&#10;AI-generated content may be incorrect.">
            <a:extLst>
              <a:ext uri="{FF2B5EF4-FFF2-40B4-BE49-F238E27FC236}">
                <a16:creationId xmlns:a16="http://schemas.microsoft.com/office/drawing/2014/main" id="{CA3E7E4C-9B58-D81B-0816-8567661A0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3" name="Picture 2" descr="Nigeria Coat of Arms And its Full Meaning">
            <a:extLst>
              <a:ext uri="{FF2B5EF4-FFF2-40B4-BE49-F238E27FC236}">
                <a16:creationId xmlns:a16="http://schemas.microsoft.com/office/drawing/2014/main" id="{95A5538C-5CA1-3EB5-2A04-E9E3A1D4D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964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EF81DDC-4BD0-3D8E-7B7F-18862918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1432560"/>
            <a:ext cx="4886461" cy="1376074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Installing the BEMIS App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9F0EB2E-BD7C-C0F6-BA1B-06AAFBB9D0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271058"/>
              </p:ext>
            </p:extLst>
          </p:nvPr>
        </p:nvGraphicFramePr>
        <p:xfrm>
          <a:off x="639098" y="2995449"/>
          <a:ext cx="4886461" cy="299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A screenshot of a login form&#10;&#10;AI-generated content may be incorrect.">
            <a:extLst>
              <a:ext uri="{FF2B5EF4-FFF2-40B4-BE49-F238E27FC236}">
                <a16:creationId xmlns:a16="http://schemas.microsoft.com/office/drawing/2014/main" id="{4F10350E-5406-3FD6-7F41-5BDD528E92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" b="13478"/>
          <a:stretch>
            <a:fillRect/>
          </a:stretch>
        </p:blipFill>
        <p:spPr>
          <a:xfrm>
            <a:off x="6096001" y="809517"/>
            <a:ext cx="5595654" cy="558536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E5B6C2-0CC5-FCFD-B9CC-45D074A0F973}"/>
              </a:ext>
            </a:extLst>
          </p:cNvPr>
          <p:cNvSpPr/>
          <p:nvPr/>
        </p:nvSpPr>
        <p:spPr>
          <a:xfrm>
            <a:off x="7903779" y="5307726"/>
            <a:ext cx="1986455" cy="4939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logo of a school&#10;&#10;AI-generated content may be incorrect.">
            <a:extLst>
              <a:ext uri="{FF2B5EF4-FFF2-40B4-BE49-F238E27FC236}">
                <a16:creationId xmlns:a16="http://schemas.microsoft.com/office/drawing/2014/main" id="{472EB102-E749-6B19-2257-C5B6D15490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6" name="Picture 5" descr="Nigeria Coat of Arms And its Full Meaning">
            <a:extLst>
              <a:ext uri="{FF2B5EF4-FFF2-40B4-BE49-F238E27FC236}">
                <a16:creationId xmlns:a16="http://schemas.microsoft.com/office/drawing/2014/main" id="{17358673-D8FD-6E5B-5799-2B87568D7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46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25E5A7-B65B-DE37-5255-4ED267FBE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8460903" y="1360065"/>
            <a:ext cx="1593997" cy="47485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After downloading the app and installing, open the app and you will be directed to this landing page.</a:t>
            </a:r>
          </a:p>
        </p:txBody>
      </p:sp>
      <p:pic>
        <p:nvPicPr>
          <p:cNvPr id="5" name="Picture 4" descr="A person pointing at a diagram&#10;&#10;AI-generated content may be incorrect.">
            <a:extLst>
              <a:ext uri="{FF2B5EF4-FFF2-40B4-BE49-F238E27FC236}">
                <a16:creationId xmlns:a16="http://schemas.microsoft.com/office/drawing/2014/main" id="{BA7E54BE-83BD-C0C6-F522-D35019248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7" y="431223"/>
            <a:ext cx="6043177" cy="5995554"/>
          </a:xfrm>
          <a:prstGeom prst="rect">
            <a:avLst/>
          </a:prstGeom>
        </p:spPr>
      </p:pic>
      <p:pic>
        <p:nvPicPr>
          <p:cNvPr id="6" name="Picture 5" descr="A logo of a school&#10;&#10;AI-generated content may be incorrect.">
            <a:extLst>
              <a:ext uri="{FF2B5EF4-FFF2-40B4-BE49-F238E27FC236}">
                <a16:creationId xmlns:a16="http://schemas.microsoft.com/office/drawing/2014/main" id="{E835492C-32E4-3E19-F9D1-B744E048B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7" name="Picture 6" descr="Nigeria Coat of Arms And its Full Meaning">
            <a:extLst>
              <a:ext uri="{FF2B5EF4-FFF2-40B4-BE49-F238E27FC236}">
                <a16:creationId xmlns:a16="http://schemas.microsoft.com/office/drawing/2014/main" id="{12796AA3-7983-E876-217E-86C643937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558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3B507-B73D-04C3-C3EA-8CCD213A0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BA1D8-3F63-48B6-B650-6D241698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07" y="2083183"/>
            <a:ext cx="3860259" cy="2691632"/>
          </a:xfrm>
        </p:spPr>
        <p:txBody>
          <a:bodyPr>
            <a:normAutofit fontScale="90000"/>
          </a:bodyPr>
          <a:lstStyle/>
          <a:p>
            <a:r>
              <a:rPr lang="en-GB" dirty="0"/>
              <a:t>Login to the app using the school’s code and password provided</a:t>
            </a:r>
          </a:p>
        </p:txBody>
      </p:sp>
      <p:pic>
        <p:nvPicPr>
          <p:cNvPr id="8" name="Picture 7" descr="A screenshot of a login form&#10;&#10;AI-generated content may be incorrect.">
            <a:extLst>
              <a:ext uri="{FF2B5EF4-FFF2-40B4-BE49-F238E27FC236}">
                <a16:creationId xmlns:a16="http://schemas.microsoft.com/office/drawing/2014/main" id="{DCF430EB-9616-2FC9-A027-DF3BA8171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b="12274"/>
          <a:stretch>
            <a:fillRect/>
          </a:stretch>
        </p:blipFill>
        <p:spPr>
          <a:xfrm>
            <a:off x="5960119" y="497353"/>
            <a:ext cx="5646526" cy="5863293"/>
          </a:xfrm>
          <a:prstGeom prst="rect">
            <a:avLst/>
          </a:prstGeom>
        </p:spPr>
      </p:pic>
      <p:pic>
        <p:nvPicPr>
          <p:cNvPr id="6" name="Picture 5" descr="A logo of a school&#10;&#10;AI-generated content may be incorrect.">
            <a:extLst>
              <a:ext uri="{FF2B5EF4-FFF2-40B4-BE49-F238E27FC236}">
                <a16:creationId xmlns:a16="http://schemas.microsoft.com/office/drawing/2014/main" id="{91E1EEA8-77BF-D1F4-AF72-75FC42EE3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7" name="Picture 6" descr="Nigeria Coat of Arms And its Full Meaning">
            <a:extLst>
              <a:ext uri="{FF2B5EF4-FFF2-40B4-BE49-F238E27FC236}">
                <a16:creationId xmlns:a16="http://schemas.microsoft.com/office/drawing/2014/main" id="{12742476-0E6F-7065-787E-3F057607D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4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3E0A2-385A-11D7-13D1-13D091E27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6204E-F854-9DD6-7B33-95754419A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6200000">
            <a:off x="7715834" y="1227317"/>
            <a:ext cx="3223372" cy="474859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A pink rectangular sign with black text&#10;&#10;AI-generated content may be incorrect.">
            <a:extLst>
              <a:ext uri="{FF2B5EF4-FFF2-40B4-BE49-F238E27FC236}">
                <a16:creationId xmlns:a16="http://schemas.microsoft.com/office/drawing/2014/main" id="{D9772187-FDEE-00AD-B0E6-C97796CFB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4" y="481623"/>
            <a:ext cx="6055235" cy="582501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5E3E5A9-9D02-6578-E834-AB6D36DBC244}"/>
              </a:ext>
            </a:extLst>
          </p:cNvPr>
          <p:cNvGrpSpPr/>
          <p:nvPr/>
        </p:nvGrpSpPr>
        <p:grpSpPr>
          <a:xfrm>
            <a:off x="7254239" y="1650407"/>
            <a:ext cx="3807060" cy="1857643"/>
            <a:chOff x="7595755" y="1059207"/>
            <a:chExt cx="3298270" cy="102359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1D5FE46-1653-6209-42FD-07B2A77E0126}"/>
                </a:ext>
              </a:extLst>
            </p:cNvPr>
            <p:cNvGrpSpPr/>
            <p:nvPr/>
          </p:nvGrpSpPr>
          <p:grpSpPr>
            <a:xfrm>
              <a:off x="7595755" y="1059207"/>
              <a:ext cx="3298270" cy="1023593"/>
              <a:chOff x="7595755" y="1059207"/>
              <a:chExt cx="1731765" cy="722169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19DF2F6-4A58-0699-85DC-26A3EE409C44}"/>
                  </a:ext>
                </a:extLst>
              </p:cNvPr>
              <p:cNvSpPr/>
              <p:nvPr/>
            </p:nvSpPr>
            <p:spPr>
              <a:xfrm>
                <a:off x="7595755" y="1059207"/>
                <a:ext cx="1507605" cy="5098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4D0E64-D26E-8A25-FDEB-64B2065AA921}"/>
                  </a:ext>
                </a:extLst>
              </p:cNvPr>
              <p:cNvSpPr/>
              <p:nvPr/>
            </p:nvSpPr>
            <p:spPr>
              <a:xfrm>
                <a:off x="7722240" y="1186422"/>
                <a:ext cx="1605280" cy="59495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D2C791-0D5E-D36D-D0CD-CDF0D42A0E15}"/>
                </a:ext>
              </a:extLst>
            </p:cNvPr>
            <p:cNvSpPr txBox="1"/>
            <p:nvPr/>
          </p:nvSpPr>
          <p:spPr>
            <a:xfrm>
              <a:off x="7863840" y="1280160"/>
              <a:ext cx="2956560" cy="729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After logging in, you will be taken to the school’s dashboard. The School name and code will be displayed at the top.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3AD202-E816-D0C3-7A65-E8530C7A33AD}"/>
              </a:ext>
            </a:extLst>
          </p:cNvPr>
          <p:cNvGrpSpPr/>
          <p:nvPr/>
        </p:nvGrpSpPr>
        <p:grpSpPr>
          <a:xfrm>
            <a:off x="7254240" y="4047016"/>
            <a:ext cx="3807059" cy="1927063"/>
            <a:chOff x="7254240" y="4047017"/>
            <a:chExt cx="3807059" cy="163241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279F11D-C55B-21DA-26EC-A88B2F9311EF}"/>
                </a:ext>
              </a:extLst>
            </p:cNvPr>
            <p:cNvGrpSpPr/>
            <p:nvPr/>
          </p:nvGrpSpPr>
          <p:grpSpPr>
            <a:xfrm>
              <a:off x="7254240" y="4047017"/>
              <a:ext cx="3807059" cy="1431346"/>
              <a:chOff x="7595755" y="1059207"/>
              <a:chExt cx="1731765" cy="722169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FD5E93C6-4699-1A74-7279-3CF021B1EB71}"/>
                  </a:ext>
                </a:extLst>
              </p:cNvPr>
              <p:cNvSpPr/>
              <p:nvPr/>
            </p:nvSpPr>
            <p:spPr>
              <a:xfrm>
                <a:off x="7595755" y="1059207"/>
                <a:ext cx="1507605" cy="5098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CA3DAD8-0580-C02D-A2F6-BDF69AD52B7D}"/>
                  </a:ext>
                </a:extLst>
              </p:cNvPr>
              <p:cNvSpPr/>
              <p:nvPr/>
            </p:nvSpPr>
            <p:spPr>
              <a:xfrm>
                <a:off x="7722240" y="1186422"/>
                <a:ext cx="1605280" cy="59495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BDC083-7F22-3B45-A558-9803C176D6BC}"/>
                </a:ext>
              </a:extLst>
            </p:cNvPr>
            <p:cNvSpPr txBox="1"/>
            <p:nvPr/>
          </p:nvSpPr>
          <p:spPr>
            <a:xfrm>
              <a:off x="7563680" y="4355988"/>
              <a:ext cx="34126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There is a prompting in red asking you to download the parameters and other information in order to access the offline function of the app.</a:t>
              </a:r>
            </a:p>
          </p:txBody>
        </p:sp>
      </p:grpSp>
      <p:pic>
        <p:nvPicPr>
          <p:cNvPr id="5" name="Picture 4" descr="A logo of a school&#10;&#10;AI-generated content may be incorrect.">
            <a:extLst>
              <a:ext uri="{FF2B5EF4-FFF2-40B4-BE49-F238E27FC236}">
                <a16:creationId xmlns:a16="http://schemas.microsoft.com/office/drawing/2014/main" id="{846A2107-4C7C-474A-7D65-C07B2B02C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6" name="Picture 5" descr="Nigeria Coat of Arms And its Full Meaning">
            <a:extLst>
              <a:ext uri="{FF2B5EF4-FFF2-40B4-BE49-F238E27FC236}">
                <a16:creationId xmlns:a16="http://schemas.microsoft.com/office/drawing/2014/main" id="{65C0AEB3-4DD1-74CE-8BF8-0C73513CF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281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9242"/>
            </a:gs>
            <a:gs pos="51000">
              <a:schemeClr val="accent5"/>
            </a:gs>
            <a:gs pos="74000">
              <a:srgbClr val="00B050"/>
            </a:gs>
            <a:gs pos="83000">
              <a:schemeClr val="accent6"/>
            </a:gs>
            <a:gs pos="90208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D4916A-2FEC-7C82-6D4C-E96A56128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67F725E-5A07-BB66-C96F-3A383DC17A12}"/>
              </a:ext>
            </a:extLst>
          </p:cNvPr>
          <p:cNvSpPr/>
          <p:nvPr/>
        </p:nvSpPr>
        <p:spPr>
          <a:xfrm>
            <a:off x="5619358" y="4332364"/>
            <a:ext cx="1283079" cy="4939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13EF032A-EB9E-7A64-A254-8E60FDC28657}"/>
              </a:ext>
            </a:extLst>
          </p:cNvPr>
          <p:cNvSpPr/>
          <p:nvPr/>
        </p:nvSpPr>
        <p:spPr>
          <a:xfrm>
            <a:off x="310803" y="5971242"/>
            <a:ext cx="3690516" cy="644235"/>
          </a:xfrm>
          <a:prstGeom prst="round2Same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60E7D6-D940-38F6-137F-1AB9D37C0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872" y="5998274"/>
            <a:ext cx="3418770" cy="596883"/>
          </a:xfrm>
        </p:spPr>
        <p:txBody>
          <a:bodyPr>
            <a:noAutofit/>
          </a:bodyPr>
          <a:lstStyle/>
          <a:p>
            <a:pPr marL="182563" indent="-182563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bg1"/>
                </a:solidFill>
              </a:rPr>
              <a:t>Click on ‘</a:t>
            </a:r>
            <a:r>
              <a:rPr lang="en-GB" sz="1300" b="1" dirty="0">
                <a:solidFill>
                  <a:schemeClr val="bg1"/>
                </a:solidFill>
              </a:rPr>
              <a:t>Profile</a:t>
            </a:r>
            <a:r>
              <a:rPr lang="en-GB" sz="1300" dirty="0">
                <a:solidFill>
                  <a:schemeClr val="bg1"/>
                </a:solidFill>
              </a:rPr>
              <a:t>’ at the bottom right</a:t>
            </a:r>
          </a:p>
          <a:p>
            <a:pPr marL="182563" indent="-182563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bg1"/>
                </a:solidFill>
              </a:rPr>
              <a:t>Then click ‘</a:t>
            </a:r>
            <a:r>
              <a:rPr lang="en-GB" sz="1300" b="1" dirty="0">
                <a:solidFill>
                  <a:schemeClr val="bg1"/>
                </a:solidFill>
              </a:rPr>
              <a:t>Download Data</a:t>
            </a:r>
            <a:r>
              <a:rPr lang="en-GB" sz="1300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id="{827B60C6-91AF-B732-DEF8-C73FAA159390}"/>
              </a:ext>
            </a:extLst>
          </p:cNvPr>
          <p:cNvSpPr/>
          <p:nvPr/>
        </p:nvSpPr>
        <p:spPr>
          <a:xfrm>
            <a:off x="4224970" y="5944117"/>
            <a:ext cx="3690516" cy="667571"/>
          </a:xfrm>
          <a:prstGeom prst="round2Same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4E481F-078B-AB36-8D79-56A9524B8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5449" y="6005077"/>
            <a:ext cx="3487900" cy="576563"/>
          </a:xfrm>
        </p:spPr>
        <p:txBody>
          <a:bodyPr>
            <a:normAutofit/>
          </a:bodyPr>
          <a:lstStyle/>
          <a:p>
            <a:pPr marL="182563" indent="-182563" algn="ctr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bg1"/>
                </a:solidFill>
              </a:rPr>
              <a:t>Click on ‘</a:t>
            </a:r>
            <a:r>
              <a:rPr lang="en-GB" sz="1300" b="1" dirty="0">
                <a:solidFill>
                  <a:schemeClr val="bg1"/>
                </a:solidFill>
              </a:rPr>
              <a:t>Download Now</a:t>
            </a:r>
            <a:r>
              <a:rPr lang="en-GB" sz="1300" dirty="0">
                <a:solidFill>
                  <a:schemeClr val="bg1"/>
                </a:solidFill>
              </a:rPr>
              <a:t>’ to download the parameters</a:t>
            </a: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EF9E422F-A7F7-0B3B-2D71-876FB68428DF}"/>
              </a:ext>
            </a:extLst>
          </p:cNvPr>
          <p:cNvSpPr/>
          <p:nvPr/>
        </p:nvSpPr>
        <p:spPr>
          <a:xfrm>
            <a:off x="8598598" y="5944117"/>
            <a:ext cx="3155529" cy="667571"/>
          </a:xfrm>
          <a:prstGeom prst="round2Same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7C9D5D76-FD30-6B48-6424-CF6288360385}"/>
              </a:ext>
            </a:extLst>
          </p:cNvPr>
          <p:cNvSpPr txBox="1">
            <a:spLocks/>
          </p:cNvSpPr>
          <p:nvPr/>
        </p:nvSpPr>
        <p:spPr>
          <a:xfrm>
            <a:off x="8598599" y="6110553"/>
            <a:ext cx="3028460" cy="33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bg1"/>
                </a:solidFill>
              </a:rPr>
              <a:t>Parameters are downloading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BA40C48-CAD8-B8E6-908F-2B8F5ECD1E5F}"/>
              </a:ext>
            </a:extLst>
          </p:cNvPr>
          <p:cNvSpPr/>
          <p:nvPr/>
        </p:nvSpPr>
        <p:spPr>
          <a:xfrm>
            <a:off x="2755697" y="108803"/>
            <a:ext cx="7010400" cy="638643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BC2BF8-00F9-3934-8F2D-C468531C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590" y="140262"/>
            <a:ext cx="5286692" cy="567892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Downloading Parameters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BB66ED-3955-2F60-E2A1-B2AAE02DF322}"/>
              </a:ext>
            </a:extLst>
          </p:cNvPr>
          <p:cNvGrpSpPr/>
          <p:nvPr/>
        </p:nvGrpSpPr>
        <p:grpSpPr>
          <a:xfrm>
            <a:off x="177914" y="956298"/>
            <a:ext cx="11836171" cy="4945404"/>
            <a:chOff x="217284" y="901334"/>
            <a:chExt cx="11836171" cy="494540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863C860-9D9D-C05E-1458-669E0BF8E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16821"/>
            <a:stretch>
              <a:fillRect/>
            </a:stretch>
          </p:blipFill>
          <p:spPr>
            <a:xfrm>
              <a:off x="4180020" y="901334"/>
              <a:ext cx="3907904" cy="4887824"/>
            </a:xfrm>
            <a:prstGeom prst="rect">
              <a:avLst/>
            </a:prstGeom>
          </p:spPr>
        </p:pic>
        <p:pic>
          <p:nvPicPr>
            <p:cNvPr id="28" name="Picture 27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F15DA19C-B66C-DE44-BB2C-E7E6ADA1E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552" y="901336"/>
              <a:ext cx="3907903" cy="4945402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1080366-D1EE-87B3-A05E-B313CE25215E}"/>
                </a:ext>
              </a:extLst>
            </p:cNvPr>
            <p:cNvGrpSpPr/>
            <p:nvPr/>
          </p:nvGrpSpPr>
          <p:grpSpPr>
            <a:xfrm>
              <a:off x="217284" y="901334"/>
              <a:ext cx="3907904" cy="4945402"/>
              <a:chOff x="497841" y="901334"/>
              <a:chExt cx="3690516" cy="4945402"/>
            </a:xfrm>
          </p:grpSpPr>
          <p:pic>
            <p:nvPicPr>
              <p:cNvPr id="35" name="Picture 34" descr="A screenshot of a phone&#10;&#10;AI-generated content may be incorrect.">
                <a:extLst>
                  <a:ext uri="{FF2B5EF4-FFF2-40B4-BE49-F238E27FC236}">
                    <a16:creationId xmlns:a16="http://schemas.microsoft.com/office/drawing/2014/main" id="{41C32DF8-C2B3-BF57-9B13-8DF43E6F8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841" y="901334"/>
                <a:ext cx="3690516" cy="4945402"/>
              </a:xfrm>
              <a:prstGeom prst="rect">
                <a:avLst/>
              </a:prstGeom>
            </p:spPr>
          </p:pic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48428A46-8F38-DDEC-6636-6FB85AF7D400}"/>
                  </a:ext>
                </a:extLst>
              </p:cNvPr>
              <p:cNvSpPr/>
              <p:nvPr/>
            </p:nvSpPr>
            <p:spPr>
              <a:xfrm>
                <a:off x="586775" y="3068320"/>
                <a:ext cx="3497545" cy="363286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F2C01DA5-FE5F-A9F5-935D-E9E2F0F2CE7E}"/>
                  </a:ext>
                </a:extLst>
              </p:cNvPr>
              <p:cNvSpPr/>
              <p:nvPr/>
            </p:nvSpPr>
            <p:spPr>
              <a:xfrm>
                <a:off x="3299496" y="5405552"/>
                <a:ext cx="497912" cy="363286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" name="Picture 1" descr="A logo of a school&#10;&#10;AI-generated content may be incorrect.">
            <a:extLst>
              <a:ext uri="{FF2B5EF4-FFF2-40B4-BE49-F238E27FC236}">
                <a16:creationId xmlns:a16="http://schemas.microsoft.com/office/drawing/2014/main" id="{AC8F622A-7071-55C6-B580-620235DCE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7021"/>
            <a:ext cx="433432" cy="464994"/>
          </a:xfrm>
          <a:prstGeom prst="rect">
            <a:avLst/>
          </a:prstGeom>
        </p:spPr>
      </p:pic>
      <p:pic>
        <p:nvPicPr>
          <p:cNvPr id="3" name="Picture 2" descr="Nigeria Coat of Arms And its Full Meaning">
            <a:extLst>
              <a:ext uri="{FF2B5EF4-FFF2-40B4-BE49-F238E27FC236}">
                <a16:creationId xmlns:a16="http://schemas.microsoft.com/office/drawing/2014/main" id="{3A3645A7-4864-A975-1A4B-B76D99E99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446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804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2FEE4-656F-5193-9791-297895F34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1444" y="6096000"/>
            <a:ext cx="4804083" cy="619760"/>
          </a:xfrm>
        </p:spPr>
        <p:txBody>
          <a:bodyPr/>
          <a:lstStyle/>
          <a:p>
            <a:pPr marL="182563" indent="-182563"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You will get the green prompt, after data has been downloaded successfully.</a:t>
            </a:r>
          </a:p>
        </p:txBody>
      </p:sp>
      <p:pic>
        <p:nvPicPr>
          <p:cNvPr id="5" name="Picture 4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392692D7-D227-E005-8CE7-5373F5177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8" y="762000"/>
            <a:ext cx="4947919" cy="5262880"/>
          </a:xfrm>
          <a:prstGeom prst="rect">
            <a:avLst/>
          </a:prstGeom>
        </p:spPr>
      </p:pic>
      <p:pic>
        <p:nvPicPr>
          <p:cNvPr id="6" name="Picture 5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56A763B0-4D7E-E150-EE38-48CE33F86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54" y="833120"/>
            <a:ext cx="4637830" cy="52628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AB28EA-2B31-9265-666D-E009A56DCD1E}"/>
              </a:ext>
            </a:extLst>
          </p:cNvPr>
          <p:cNvCxnSpPr>
            <a:cxnSpLocks/>
          </p:cNvCxnSpPr>
          <p:nvPr/>
        </p:nvCxnSpPr>
        <p:spPr>
          <a:xfrm>
            <a:off x="6289040" y="782320"/>
            <a:ext cx="0" cy="598424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47CF397E-2E67-7018-EC4F-43C89D513C48}"/>
              </a:ext>
            </a:extLst>
          </p:cNvPr>
          <p:cNvSpPr/>
          <p:nvPr/>
        </p:nvSpPr>
        <p:spPr>
          <a:xfrm>
            <a:off x="0" y="762000"/>
            <a:ext cx="297323" cy="6096000"/>
          </a:xfrm>
          <a:prstGeom prst="round2Same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FC23BD2E-6794-5036-7290-8C0653B3442A}"/>
              </a:ext>
            </a:extLst>
          </p:cNvPr>
          <p:cNvSpPr/>
          <p:nvPr/>
        </p:nvSpPr>
        <p:spPr>
          <a:xfrm>
            <a:off x="11877040" y="762000"/>
            <a:ext cx="317643" cy="6096000"/>
          </a:xfrm>
          <a:prstGeom prst="round2Same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8FC6AAA-D697-E81A-EC17-F35D58E38483}"/>
              </a:ext>
            </a:extLst>
          </p:cNvPr>
          <p:cNvSpPr txBox="1">
            <a:spLocks/>
          </p:cNvSpPr>
          <p:nvPr/>
        </p:nvSpPr>
        <p:spPr bwMode="gray">
          <a:xfrm>
            <a:off x="6842554" y="6096000"/>
            <a:ext cx="4804083" cy="619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After a successful download, the data for the school will be populated if it exists.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96C4CB4-6874-AE4F-DAB0-F3F1BB50B420}"/>
              </a:ext>
            </a:extLst>
          </p:cNvPr>
          <p:cNvSpPr/>
          <p:nvPr/>
        </p:nvSpPr>
        <p:spPr>
          <a:xfrm>
            <a:off x="777448" y="5334000"/>
            <a:ext cx="4947918" cy="32264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logo of a school&#10;&#10;AI-generated content may be incorrect.">
            <a:extLst>
              <a:ext uri="{FF2B5EF4-FFF2-40B4-BE49-F238E27FC236}">
                <a16:creationId xmlns:a16="http://schemas.microsoft.com/office/drawing/2014/main" id="{03B2428B-3ECB-4391-B7D7-37CA66E52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3" name="Picture 2" descr="Nigeria Coat of Arms And its Full Meaning">
            <a:extLst>
              <a:ext uri="{FF2B5EF4-FFF2-40B4-BE49-F238E27FC236}">
                <a16:creationId xmlns:a16="http://schemas.microsoft.com/office/drawing/2014/main" id="{AD98DB9B-67F0-E3D8-1CD1-EE0EF2A8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242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49973-F9AD-C37A-1DCA-7E825D7E7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1905000"/>
            <a:ext cx="3859212" cy="3591560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The BEMIS app has three (3) main modules:</a:t>
            </a:r>
          </a:p>
          <a:p>
            <a:pPr marL="182563" indent="-18256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Submission: </a:t>
            </a:r>
            <a:r>
              <a:rPr lang="en-GB" sz="2000" dirty="0">
                <a:solidFill>
                  <a:schemeClr val="bg1"/>
                </a:solidFill>
              </a:rPr>
              <a:t>For school data submission and update</a:t>
            </a:r>
          </a:p>
          <a:p>
            <a:pPr marL="182563" indent="-18256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Learners: </a:t>
            </a:r>
            <a:r>
              <a:rPr lang="en-GB" sz="2000" dirty="0">
                <a:solidFill>
                  <a:schemeClr val="bg1"/>
                </a:solidFill>
              </a:rPr>
              <a:t>For adding and updating learners' information</a:t>
            </a:r>
          </a:p>
          <a:p>
            <a:pPr marL="182563" indent="-18256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Teachers: </a:t>
            </a:r>
            <a:r>
              <a:rPr lang="en-GB" sz="2000" dirty="0">
                <a:solidFill>
                  <a:schemeClr val="bg1"/>
                </a:solidFill>
              </a:rPr>
              <a:t>For adding and updating teachers’ information</a:t>
            </a:r>
          </a:p>
        </p:txBody>
      </p:sp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1D59942C-70F8-7588-F152-8334A0F13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97" y="1023550"/>
            <a:ext cx="4630747" cy="48109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C25B596-BCD8-697C-A343-D8C20978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041" y="1023550"/>
            <a:ext cx="4511040" cy="552872"/>
          </a:xfrm>
        </p:spPr>
        <p:txBody>
          <a:bodyPr>
            <a:noAutofit/>
          </a:bodyPr>
          <a:lstStyle/>
          <a:p>
            <a:pPr algn="ctr"/>
            <a:r>
              <a:rPr lang="en-GB" sz="2400" b="1" u="sng" dirty="0"/>
              <a:t>Components of BEMIS App</a:t>
            </a:r>
          </a:p>
        </p:txBody>
      </p:sp>
      <p:pic>
        <p:nvPicPr>
          <p:cNvPr id="2" name="Picture 1" descr="A logo of a school&#10;&#10;AI-generated content may be incorrect.">
            <a:extLst>
              <a:ext uri="{FF2B5EF4-FFF2-40B4-BE49-F238E27FC236}">
                <a16:creationId xmlns:a16="http://schemas.microsoft.com/office/drawing/2014/main" id="{6DF29CD0-EC03-31AD-7B19-5DAA976DB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3" name="Picture 2" descr="Nigeria Coat of Arms And its Full Meaning">
            <a:extLst>
              <a:ext uri="{FF2B5EF4-FFF2-40B4-BE49-F238E27FC236}">
                <a16:creationId xmlns:a16="http://schemas.microsoft.com/office/drawing/2014/main" id="{5714B9FF-0D50-F241-A47D-429CD513F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08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242"/>
            </a:gs>
            <a:gs pos="60000">
              <a:srgbClr val="21C147"/>
            </a:gs>
            <a:gs pos="83000">
              <a:srgbClr val="00DE64"/>
            </a:gs>
            <a:gs pos="90208">
              <a:srgbClr val="00DE64"/>
            </a:gs>
            <a:gs pos="100000">
              <a:srgbClr val="00DE6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D13AE-203C-6C4B-3AFF-CEC3A407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597" y="238897"/>
            <a:ext cx="5306806" cy="462276"/>
          </a:xfrm>
        </p:spPr>
        <p:txBody>
          <a:bodyPr/>
          <a:lstStyle/>
          <a:p>
            <a:pPr algn="ctr"/>
            <a:r>
              <a:rPr lang="en-GB" sz="3200" b="1" dirty="0"/>
              <a:t>SUBMISSIONS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1C921-749E-F969-E96E-27C5CB656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6014721"/>
            <a:ext cx="3911600" cy="604382"/>
          </a:xfrm>
        </p:spPr>
        <p:txBody>
          <a:bodyPr>
            <a:noAutofit/>
          </a:bodyPr>
          <a:lstStyle/>
          <a:p>
            <a:pPr marL="182563" indent="-182563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1200" dirty="0"/>
              <a:t>Click on the ‘</a:t>
            </a:r>
            <a:r>
              <a:rPr lang="en-GB" sz="1200" b="1" dirty="0"/>
              <a:t>Menu</a:t>
            </a:r>
            <a:r>
              <a:rPr lang="en-GB" sz="1200" dirty="0"/>
              <a:t>’ icon at the bottom left</a:t>
            </a:r>
          </a:p>
          <a:p>
            <a:pPr marL="182563" indent="-182563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1200" dirty="0"/>
              <a:t>Then click ‘</a:t>
            </a:r>
            <a:r>
              <a:rPr lang="en-GB" sz="1200" b="1" dirty="0"/>
              <a:t>Submissions</a:t>
            </a:r>
            <a:r>
              <a:rPr lang="en-GB" sz="1200" dirty="0"/>
              <a:t>’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56257B-517A-2454-7E9E-4E35398634DA}"/>
              </a:ext>
            </a:extLst>
          </p:cNvPr>
          <p:cNvGrpSpPr/>
          <p:nvPr/>
        </p:nvGrpSpPr>
        <p:grpSpPr>
          <a:xfrm>
            <a:off x="132080" y="843280"/>
            <a:ext cx="3962400" cy="5110480"/>
            <a:chOff x="314960" y="843280"/>
            <a:chExt cx="3799840" cy="51104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519541-8589-A813-B80D-CAA0F5B2F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960" y="843280"/>
              <a:ext cx="3799840" cy="5110480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1A6F505-0F7E-0B1F-E5B3-984CA7412041}"/>
                </a:ext>
              </a:extLst>
            </p:cNvPr>
            <p:cNvSpPr/>
            <p:nvPr/>
          </p:nvSpPr>
          <p:spPr>
            <a:xfrm>
              <a:off x="365760" y="1209040"/>
              <a:ext cx="1158240" cy="76200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E6765B7-8BEC-F215-318A-8F254B7B9195}"/>
                </a:ext>
              </a:extLst>
            </p:cNvPr>
            <p:cNvSpPr/>
            <p:nvPr/>
          </p:nvSpPr>
          <p:spPr>
            <a:xfrm>
              <a:off x="680720" y="5557520"/>
              <a:ext cx="477590" cy="31496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30813B5-09A5-3DA4-B9EE-A33FEF3D8E93}"/>
              </a:ext>
            </a:extLst>
          </p:cNvPr>
          <p:cNvSpPr txBox="1">
            <a:spLocks/>
          </p:cNvSpPr>
          <p:nvPr/>
        </p:nvSpPr>
        <p:spPr>
          <a:xfrm>
            <a:off x="4167774" y="6014721"/>
            <a:ext cx="3870848" cy="604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1200" dirty="0"/>
              <a:t>Download the Data to load existing data</a:t>
            </a:r>
          </a:p>
          <a:p>
            <a:pPr marL="182563" indent="-182563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1200" dirty="0"/>
              <a:t>Click on the ‘</a:t>
            </a:r>
            <a:r>
              <a:rPr lang="en-GB" sz="1200" b="1" dirty="0"/>
              <a:t>Options</a:t>
            </a:r>
            <a:r>
              <a:rPr lang="en-GB" sz="1200" dirty="0"/>
              <a:t>’ icon at the bottom right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88D2E16-B59F-1158-3E1A-433074B1C550}"/>
              </a:ext>
            </a:extLst>
          </p:cNvPr>
          <p:cNvSpPr txBox="1">
            <a:spLocks/>
          </p:cNvSpPr>
          <p:nvPr/>
        </p:nvSpPr>
        <p:spPr>
          <a:xfrm>
            <a:off x="8162603" y="6014721"/>
            <a:ext cx="3917523" cy="604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1200" dirty="0"/>
              <a:t>Click on the ‘</a:t>
            </a:r>
            <a:r>
              <a:rPr lang="en-GB" sz="1200" b="1" dirty="0"/>
              <a:t>Download Data</a:t>
            </a:r>
            <a:r>
              <a:rPr lang="en-GB" sz="1200" dirty="0"/>
              <a:t>’ from the drop-down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92A3D0-7E83-57EE-C3C8-81CAD9D415DE}"/>
              </a:ext>
            </a:extLst>
          </p:cNvPr>
          <p:cNvGrpSpPr/>
          <p:nvPr/>
        </p:nvGrpSpPr>
        <p:grpSpPr>
          <a:xfrm>
            <a:off x="4188094" y="843281"/>
            <a:ext cx="3870848" cy="5110480"/>
            <a:chOff x="4238782" y="843281"/>
            <a:chExt cx="3799839" cy="51104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C7A24E3-F5BD-CE7D-AE32-7FD8504D1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782" y="843281"/>
              <a:ext cx="3799839" cy="5110480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CC894F9-F3E5-AAB7-B3BE-AB80F0B10F50}"/>
                </a:ext>
              </a:extLst>
            </p:cNvPr>
            <p:cNvSpPr/>
            <p:nvPr/>
          </p:nvSpPr>
          <p:spPr>
            <a:xfrm>
              <a:off x="7203440" y="5557520"/>
              <a:ext cx="812870" cy="30480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CCB339-401C-24DD-5F03-30F0255CD1B8}"/>
              </a:ext>
            </a:extLst>
          </p:cNvPr>
          <p:cNvGrpSpPr/>
          <p:nvPr/>
        </p:nvGrpSpPr>
        <p:grpSpPr>
          <a:xfrm>
            <a:off x="8152557" y="843281"/>
            <a:ext cx="3917524" cy="5110480"/>
            <a:chOff x="8131285" y="843281"/>
            <a:chExt cx="3799839" cy="511048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1CAEB53-2226-83C9-875A-569E649F1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285" y="843281"/>
              <a:ext cx="3799839" cy="5110480"/>
            </a:xfrm>
            <a:prstGeom prst="rect">
              <a:avLst/>
            </a:prstGeom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F8021D0-264C-76F0-658C-D21946F16926}"/>
                </a:ext>
              </a:extLst>
            </p:cNvPr>
            <p:cNvSpPr/>
            <p:nvPr/>
          </p:nvSpPr>
          <p:spPr>
            <a:xfrm>
              <a:off x="8646160" y="5516880"/>
              <a:ext cx="1168400" cy="34544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 descr="A logo of a school&#10;&#10;AI-generated content may be incorrect.">
            <a:extLst>
              <a:ext uri="{FF2B5EF4-FFF2-40B4-BE49-F238E27FC236}">
                <a16:creationId xmlns:a16="http://schemas.microsoft.com/office/drawing/2014/main" id="{B10E7995-F4CC-5B9D-EA69-829BC305F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5" name="Picture 4" descr="Nigeria Coat of Arms And its Full Meaning">
            <a:extLst>
              <a:ext uri="{FF2B5EF4-FFF2-40B4-BE49-F238E27FC236}">
                <a16:creationId xmlns:a16="http://schemas.microsoft.com/office/drawing/2014/main" id="{32FAF9DA-330B-229D-A004-19FA6694E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660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242"/>
            </a:gs>
            <a:gs pos="60000">
              <a:srgbClr val="21C147"/>
            </a:gs>
            <a:gs pos="83000">
              <a:srgbClr val="00DE64"/>
            </a:gs>
            <a:gs pos="90208">
              <a:srgbClr val="00DE64"/>
            </a:gs>
            <a:gs pos="100000">
              <a:srgbClr val="00DE64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F453FB-9379-F260-3257-A28F6390D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BF269E-FDD2-6EB0-E5B8-53E2EF9D9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805790"/>
            <a:ext cx="3962399" cy="5252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C139F-F50B-897F-65E2-70ED71DA7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483" y="805790"/>
            <a:ext cx="3962399" cy="525258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8DC9E35-C69A-5BFE-5E12-FF3588C69CCD}"/>
              </a:ext>
            </a:extLst>
          </p:cNvPr>
          <p:cNvGrpSpPr/>
          <p:nvPr/>
        </p:nvGrpSpPr>
        <p:grpSpPr>
          <a:xfrm>
            <a:off x="8133227" y="803806"/>
            <a:ext cx="3962399" cy="5252586"/>
            <a:chOff x="8133227" y="803806"/>
            <a:chExt cx="3962399" cy="52525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CB3E2B-7CA6-49C6-47AD-06BF46C33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3227" y="803806"/>
              <a:ext cx="3962399" cy="5252586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B83592B-01D0-3302-DA58-2615734EC88D}"/>
                </a:ext>
              </a:extLst>
            </p:cNvPr>
            <p:cNvSpPr/>
            <p:nvPr/>
          </p:nvSpPr>
          <p:spPr>
            <a:xfrm>
              <a:off x="9011920" y="2939058"/>
              <a:ext cx="2184400" cy="1053822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F9934B-5545-C08D-414B-79CE1D61D821}"/>
              </a:ext>
            </a:extLst>
          </p:cNvPr>
          <p:cNvGrpSpPr/>
          <p:nvPr/>
        </p:nvGrpSpPr>
        <p:grpSpPr>
          <a:xfrm>
            <a:off x="2987040" y="6159025"/>
            <a:ext cx="5913120" cy="606365"/>
            <a:chOff x="1910080" y="6134655"/>
            <a:chExt cx="5913120" cy="60636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FBF967B2-1719-6457-BD6B-01EFF0FC59F4}"/>
                </a:ext>
              </a:extLst>
            </p:cNvPr>
            <p:cNvSpPr/>
            <p:nvPr/>
          </p:nvSpPr>
          <p:spPr>
            <a:xfrm>
              <a:off x="1910080" y="6136639"/>
              <a:ext cx="5913120" cy="604381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5BFD2DA2-E8D9-A474-6F57-EADD15E1E9DA}"/>
                </a:ext>
              </a:extLst>
            </p:cNvPr>
            <p:cNvSpPr txBox="1">
              <a:spLocks/>
            </p:cNvSpPr>
            <p:nvPr/>
          </p:nvSpPr>
          <p:spPr>
            <a:xfrm>
              <a:off x="2401364" y="6134655"/>
              <a:ext cx="4832556" cy="5860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indent="-182563">
                <a:spcBef>
                  <a:spcPts val="600"/>
                </a:spcBef>
                <a:buClrTx/>
                <a:buFont typeface="Arial" panose="020B0604020202020204" pitchFamily="34" charset="0"/>
                <a:buChar char="•"/>
              </a:pPr>
              <a:r>
                <a:rPr lang="en-GB" sz="1200" dirty="0"/>
                <a:t>Already submitted ‘</a:t>
              </a:r>
              <a:r>
                <a:rPr lang="en-GB" sz="1200" b="1" dirty="0"/>
                <a:t>Submissions’ </a:t>
              </a:r>
              <a:r>
                <a:rPr lang="en-GB" sz="1200" dirty="0"/>
                <a:t>will be downloaded if any</a:t>
              </a:r>
            </a:p>
            <a:p>
              <a:pPr marL="182563" indent="-182563">
                <a:spcBef>
                  <a:spcPts val="600"/>
                </a:spcBef>
                <a:buClrTx/>
                <a:buFont typeface="Arial" panose="020B0604020202020204" pitchFamily="34" charset="0"/>
                <a:buChar char="•"/>
              </a:pPr>
              <a:r>
                <a:rPr lang="en-GB" sz="1200" dirty="0"/>
                <a:t>Upon completion it will display ‘</a:t>
              </a:r>
              <a:r>
                <a:rPr lang="en-GB" sz="1200" b="1" dirty="0"/>
                <a:t>Download Successful</a:t>
              </a:r>
              <a:r>
                <a:rPr lang="en-GB" sz="1200" dirty="0"/>
                <a:t>’</a:t>
              </a:r>
            </a:p>
          </p:txBody>
        </p:sp>
      </p:grpSp>
      <p:pic>
        <p:nvPicPr>
          <p:cNvPr id="3" name="Picture 2" descr="A logo of a school&#10;&#10;AI-generated content may be incorrect.">
            <a:extLst>
              <a:ext uri="{FF2B5EF4-FFF2-40B4-BE49-F238E27FC236}">
                <a16:creationId xmlns:a16="http://schemas.microsoft.com/office/drawing/2014/main" id="{D52AC5A5-46F4-194F-DC34-F71FF1D53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4" name="Picture 3" descr="Nigeria Coat of Arms And its Full Meaning">
            <a:extLst>
              <a:ext uri="{FF2B5EF4-FFF2-40B4-BE49-F238E27FC236}">
                <a16:creationId xmlns:a16="http://schemas.microsoft.com/office/drawing/2014/main" id="{0ACEFACD-44DF-A865-C5AA-25ACD2F1D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9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C5C28BE0-BCAB-04B3-0913-E085B3A13F40}"/>
              </a:ext>
            </a:extLst>
          </p:cNvPr>
          <p:cNvSpPr/>
          <p:nvPr/>
        </p:nvSpPr>
        <p:spPr>
          <a:xfrm>
            <a:off x="-10160" y="1"/>
            <a:ext cx="12192000" cy="934030"/>
          </a:xfrm>
          <a:prstGeom prst="round2Same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F246C6-AA31-4C30-CA65-E842ACF30BC9}"/>
              </a:ext>
            </a:extLst>
          </p:cNvPr>
          <p:cNvGrpSpPr/>
          <p:nvPr/>
        </p:nvGrpSpPr>
        <p:grpSpPr>
          <a:xfrm>
            <a:off x="4165598" y="1301321"/>
            <a:ext cx="3489961" cy="2156582"/>
            <a:chOff x="4180839" y="4213738"/>
            <a:chExt cx="3647440" cy="2156582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8ABA4DBD-331C-DC75-A294-F7744B2054A4}"/>
                </a:ext>
              </a:extLst>
            </p:cNvPr>
            <p:cNvSpPr/>
            <p:nvPr/>
          </p:nvSpPr>
          <p:spPr>
            <a:xfrm rot="10800000">
              <a:off x="4180839" y="4213738"/>
              <a:ext cx="3647440" cy="2156582"/>
            </a:xfrm>
            <a:prstGeom prst="right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 Placeholder 3">
              <a:extLst>
                <a:ext uri="{FF2B5EF4-FFF2-40B4-BE49-F238E27FC236}">
                  <a16:creationId xmlns:a16="http://schemas.microsoft.com/office/drawing/2014/main" id="{7A0DDB44-96AA-2602-EADE-86B44FE7943A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685332" y="4868447"/>
              <a:ext cx="3142947" cy="8710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200" b="0" i="0" kern="1200">
                  <a:solidFill>
                    <a:schemeClr val="tx2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0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9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9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9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9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9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9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/>
                  </a:solidFill>
                </a:rPr>
                <a:t>You can click on the school and the details of the school will be displayed section by section.</a:t>
              </a:r>
              <a:endParaRPr lang="en-GB" sz="1400" dirty="0"/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B0242D8-E35F-2923-04A5-781C564F1C38}"/>
              </a:ext>
            </a:extLst>
          </p:cNvPr>
          <p:cNvSpPr/>
          <p:nvPr/>
        </p:nvSpPr>
        <p:spPr>
          <a:xfrm>
            <a:off x="4538979" y="4011216"/>
            <a:ext cx="3451860" cy="223168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1A2CFC-A473-6AE9-5C09-F9DAE13A2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309" y="4737437"/>
            <a:ext cx="2758331" cy="758283"/>
          </a:xfrm>
        </p:spPr>
        <p:txBody>
          <a:bodyPr>
            <a:norm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You can further click on any section for more information about the section.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0C1136-D4ED-C98C-14D2-21847B005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26" y="1210828"/>
            <a:ext cx="4003468" cy="5474452"/>
          </a:xfrm>
          <a:prstGeom prst="rect">
            <a:avLst/>
          </a:prstGeom>
          <a:ln w="19050">
            <a:solidFill>
              <a:srgbClr val="00924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F56F54-A307-36A6-80A2-1B8EA9832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6" y="1210828"/>
            <a:ext cx="3967905" cy="5474452"/>
          </a:xfrm>
          <a:prstGeom prst="rect">
            <a:avLst/>
          </a:prstGeom>
          <a:ln w="19050">
            <a:solidFill>
              <a:srgbClr val="009242"/>
            </a:solidFill>
          </a:ln>
        </p:spPr>
      </p:pic>
      <p:pic>
        <p:nvPicPr>
          <p:cNvPr id="3" name="Picture 2" descr="A logo of a school&#10;&#10;AI-generated content may be incorrect.">
            <a:extLst>
              <a:ext uri="{FF2B5EF4-FFF2-40B4-BE49-F238E27FC236}">
                <a16:creationId xmlns:a16="http://schemas.microsoft.com/office/drawing/2014/main" id="{B4CCFD1F-606A-2D86-9A4D-29E5BEC6F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5" name="Picture 4" descr="Nigeria Coat of Arms And its Full Meaning">
            <a:extLst>
              <a:ext uri="{FF2B5EF4-FFF2-40B4-BE49-F238E27FC236}">
                <a16:creationId xmlns:a16="http://schemas.microsoft.com/office/drawing/2014/main" id="{C3F50204-04F0-0FB4-4C1E-051003D63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04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E2586-526C-A83A-BB12-A254FE6A9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E6FB0-882B-A24F-047A-EA042D400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2555" y="2191260"/>
            <a:ext cx="3859212" cy="772160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defRPr cap="all"/>
            </a:pPr>
            <a:r>
              <a:rPr lang="en-GB" dirty="0">
                <a:solidFill>
                  <a:schemeClr val="bg1"/>
                </a:solidFill>
              </a:rPr>
              <a:t>Open any browser of your choice and go to the link </a:t>
            </a:r>
            <a:r>
              <a:rPr lang="en-GB" b="1" i="1" dirty="0">
                <a:solidFill>
                  <a:schemeClr val="bg1"/>
                </a:solidFill>
              </a:rPr>
              <a:t>bemis.ubecedata.com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  <a:defRPr cap="all"/>
            </a:pPr>
            <a:endParaRPr lang="en-GB" b="1" i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60160-5A01-6A44-13ED-DAF3FF75D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91" y="475994"/>
            <a:ext cx="5537200" cy="590601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295E5E2-8D37-8F14-9F61-4CA730E9DB9A}"/>
              </a:ext>
            </a:extLst>
          </p:cNvPr>
          <p:cNvSpPr txBox="1">
            <a:spLocks/>
          </p:cNvSpPr>
          <p:nvPr/>
        </p:nvSpPr>
        <p:spPr bwMode="gray">
          <a:xfrm>
            <a:off x="1002555" y="4792220"/>
            <a:ext cx="3859212" cy="54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cap="all"/>
            </a:pPr>
            <a:r>
              <a:rPr lang="en-GB" i="1" cap="all" dirty="0">
                <a:solidFill>
                  <a:schemeClr val="bg1"/>
                </a:solidFill>
              </a:rPr>
              <a:t>Then login using the school’s code and password</a:t>
            </a:r>
            <a:endParaRPr lang="en-US" cap="al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 cap="all"/>
            </a:pPr>
            <a:endParaRPr lang="en-GB" b="1" i="1" cap="all" dirty="0">
              <a:solidFill>
                <a:schemeClr val="bg1"/>
              </a:solidFill>
            </a:endParaRPr>
          </a:p>
        </p:txBody>
      </p:sp>
      <p:pic>
        <p:nvPicPr>
          <p:cNvPr id="1026" name="Picture 2" descr="browser symbol in red colour from icons8.com">
            <a:extLst>
              <a:ext uri="{FF2B5EF4-FFF2-40B4-BE49-F238E27FC236}">
                <a16:creationId xmlns:a16="http://schemas.microsoft.com/office/drawing/2014/main" id="{9F8B37FB-2DAB-77DA-7871-8DE75D179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11" y="112522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d Password Stock Illustrations – 13 ...">
            <a:extLst>
              <a:ext uri="{FF2B5EF4-FFF2-40B4-BE49-F238E27FC236}">
                <a16:creationId xmlns:a16="http://schemas.microsoft.com/office/drawing/2014/main" id="{B46C264B-3946-878B-C760-950241E83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207" y="3605150"/>
            <a:ext cx="1165908" cy="9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logo of a school&#10;&#10;AI-generated content may be incorrect.">
            <a:extLst>
              <a:ext uri="{FF2B5EF4-FFF2-40B4-BE49-F238E27FC236}">
                <a16:creationId xmlns:a16="http://schemas.microsoft.com/office/drawing/2014/main" id="{D4E1A369-B032-FA2C-E39F-B97748ADE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3" name="Picture 2" descr="Nigeria Coat of Arms And its Full Meaning">
            <a:extLst>
              <a:ext uri="{FF2B5EF4-FFF2-40B4-BE49-F238E27FC236}">
                <a16:creationId xmlns:a16="http://schemas.microsoft.com/office/drawing/2014/main" id="{0BD04602-7429-906E-DD3A-7E1A94BD8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081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242"/>
            </a:gs>
            <a:gs pos="60000">
              <a:srgbClr val="21C147"/>
            </a:gs>
            <a:gs pos="83000">
              <a:srgbClr val="00DE64"/>
            </a:gs>
            <a:gs pos="90208">
              <a:srgbClr val="00DE64"/>
            </a:gs>
            <a:gs pos="100000">
              <a:srgbClr val="00DE64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A38535-BFCB-DB15-9E35-DEFFDFA0F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BB2A-E800-4A29-5648-6D2C1F76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226" y="252983"/>
            <a:ext cx="6449548" cy="462276"/>
          </a:xfrm>
        </p:spPr>
        <p:txBody>
          <a:bodyPr/>
          <a:lstStyle/>
          <a:p>
            <a:pPr algn="ctr"/>
            <a:r>
              <a:rPr lang="en-GB" sz="3000" b="1" dirty="0"/>
              <a:t>Adding a New Data/Record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726C4D5-713B-CAEA-7C54-0AF0EA297096}"/>
              </a:ext>
            </a:extLst>
          </p:cNvPr>
          <p:cNvSpPr txBox="1">
            <a:spLocks/>
          </p:cNvSpPr>
          <p:nvPr/>
        </p:nvSpPr>
        <p:spPr>
          <a:xfrm>
            <a:off x="182880" y="6014721"/>
            <a:ext cx="3911600" cy="604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1200" dirty="0"/>
              <a:t>To submit a new data</a:t>
            </a:r>
          </a:p>
          <a:p>
            <a:pPr marL="182563" indent="-182563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1200" dirty="0"/>
              <a:t>Click on the ‘</a:t>
            </a:r>
            <a:r>
              <a:rPr lang="en-GB" sz="1200" b="1" dirty="0"/>
              <a:t>Options</a:t>
            </a:r>
            <a:r>
              <a:rPr lang="en-GB" sz="1200" dirty="0"/>
              <a:t>’ icon at the bottom right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463692B-4136-AD1C-149C-3C5D1E4CF2AB}"/>
              </a:ext>
            </a:extLst>
          </p:cNvPr>
          <p:cNvSpPr txBox="1">
            <a:spLocks/>
          </p:cNvSpPr>
          <p:nvPr/>
        </p:nvSpPr>
        <p:spPr>
          <a:xfrm>
            <a:off x="4167774" y="6014721"/>
            <a:ext cx="3870848" cy="604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1200" dirty="0"/>
              <a:t>From the option menu displayed, select ‘</a:t>
            </a:r>
            <a:r>
              <a:rPr lang="en-GB" sz="1200" b="1" dirty="0"/>
              <a:t>Submit New Data</a:t>
            </a:r>
            <a:r>
              <a:rPr lang="en-GB" sz="1200" dirty="0"/>
              <a:t>’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F1795DF-D023-6F5B-CF14-7493BEBAB7D3}"/>
              </a:ext>
            </a:extLst>
          </p:cNvPr>
          <p:cNvSpPr txBox="1">
            <a:spLocks/>
          </p:cNvSpPr>
          <p:nvPr/>
        </p:nvSpPr>
        <p:spPr>
          <a:xfrm>
            <a:off x="8162603" y="6014721"/>
            <a:ext cx="3917523" cy="604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1200" dirty="0"/>
              <a:t>Select the ‘</a:t>
            </a:r>
            <a:r>
              <a:rPr lang="en-GB" sz="1200" b="1" dirty="0"/>
              <a:t>Submission Year</a:t>
            </a:r>
            <a:r>
              <a:rPr lang="en-GB" sz="1200" dirty="0"/>
              <a:t>’ from the drop-down menu and then click ‘</a:t>
            </a:r>
            <a:r>
              <a:rPr lang="en-GB" sz="1200" b="1" dirty="0"/>
              <a:t>Continue’</a:t>
            </a:r>
            <a:endParaRPr lang="en-GB" sz="12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489054-A584-01A3-3F6B-D9233ADCEDBA}"/>
              </a:ext>
            </a:extLst>
          </p:cNvPr>
          <p:cNvGrpSpPr/>
          <p:nvPr/>
        </p:nvGrpSpPr>
        <p:grpSpPr>
          <a:xfrm>
            <a:off x="182880" y="943025"/>
            <a:ext cx="3911600" cy="4989576"/>
            <a:chOff x="182880" y="943025"/>
            <a:chExt cx="3911600" cy="49895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B6F6DE4-C5DF-5228-E550-6ACEE4FB3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943025"/>
              <a:ext cx="3911600" cy="4989576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F8A838F-88BE-FE0D-1920-B4E60B5F36E2}"/>
                </a:ext>
              </a:extLst>
            </p:cNvPr>
            <p:cNvSpPr/>
            <p:nvPr/>
          </p:nvSpPr>
          <p:spPr>
            <a:xfrm>
              <a:off x="3235594" y="5547360"/>
              <a:ext cx="828060" cy="30480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D8BD4DD-7A4D-E8CE-AF18-4A03EF8B3FEE}"/>
              </a:ext>
            </a:extLst>
          </p:cNvPr>
          <p:cNvGrpSpPr/>
          <p:nvPr/>
        </p:nvGrpSpPr>
        <p:grpSpPr>
          <a:xfrm>
            <a:off x="4145279" y="943024"/>
            <a:ext cx="3911600" cy="4989577"/>
            <a:chOff x="4145279" y="943024"/>
            <a:chExt cx="3911600" cy="498957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069D92B-B002-CA7A-4F10-763811BF5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279" y="943024"/>
              <a:ext cx="3911600" cy="4989577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89C4E45-761F-0944-BE5E-FAEAFD4CE788}"/>
                </a:ext>
              </a:extLst>
            </p:cNvPr>
            <p:cNvSpPr/>
            <p:nvPr/>
          </p:nvSpPr>
          <p:spPr>
            <a:xfrm>
              <a:off x="4718954" y="4968240"/>
              <a:ext cx="1173846" cy="27432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54E44A2-311D-715A-3458-EA105ADCC25E}"/>
              </a:ext>
            </a:extLst>
          </p:cNvPr>
          <p:cNvGrpSpPr/>
          <p:nvPr/>
        </p:nvGrpSpPr>
        <p:grpSpPr>
          <a:xfrm>
            <a:off x="8111281" y="943024"/>
            <a:ext cx="3917523" cy="4989577"/>
            <a:chOff x="8111281" y="943024"/>
            <a:chExt cx="3917523" cy="49895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45D6CA-2BE4-318E-498F-4CB8A164A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281" y="943024"/>
              <a:ext cx="3917523" cy="4989577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32C9795-95F3-4FA8-0EF7-CEA6335913F9}"/>
                </a:ext>
              </a:extLst>
            </p:cNvPr>
            <p:cNvSpPr/>
            <p:nvPr/>
          </p:nvSpPr>
          <p:spPr>
            <a:xfrm>
              <a:off x="9016634" y="5161280"/>
              <a:ext cx="2047606" cy="33528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6919AFA-9A63-FF73-BA5B-83EB07ECC8FB}"/>
                </a:ext>
              </a:extLst>
            </p:cNvPr>
            <p:cNvSpPr/>
            <p:nvPr/>
          </p:nvSpPr>
          <p:spPr>
            <a:xfrm>
              <a:off x="10703194" y="5548200"/>
              <a:ext cx="767446" cy="27348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 descr="A logo of a school&#10;&#10;AI-generated content may be incorrect.">
            <a:extLst>
              <a:ext uri="{FF2B5EF4-FFF2-40B4-BE49-F238E27FC236}">
                <a16:creationId xmlns:a16="http://schemas.microsoft.com/office/drawing/2014/main" id="{B9CDDBBD-C951-6BE1-3A80-7AAF416EF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4" name="Picture 3" descr="Nigeria Coat of Arms And its Full Meaning">
            <a:extLst>
              <a:ext uri="{FF2B5EF4-FFF2-40B4-BE49-F238E27FC236}">
                <a16:creationId xmlns:a16="http://schemas.microsoft.com/office/drawing/2014/main" id="{6223B779-C68C-0286-20FF-4DB6AF876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40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242"/>
            </a:gs>
            <a:gs pos="60000">
              <a:srgbClr val="21C147"/>
            </a:gs>
            <a:gs pos="83000">
              <a:srgbClr val="00DE64"/>
            </a:gs>
            <a:gs pos="90208">
              <a:srgbClr val="00DE64"/>
            </a:gs>
            <a:gs pos="100000">
              <a:srgbClr val="00DE64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40C962-A0F0-3C64-E376-4F646172F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1E388F-D060-2E74-45EE-4157CD6A1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801358"/>
            <a:ext cx="3911601" cy="518120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C64D927-7D30-4113-F81D-BA4CFDE4FFC3}"/>
              </a:ext>
            </a:extLst>
          </p:cNvPr>
          <p:cNvGrpSpPr/>
          <p:nvPr/>
        </p:nvGrpSpPr>
        <p:grpSpPr>
          <a:xfrm>
            <a:off x="153035" y="6089889"/>
            <a:ext cx="11885930" cy="604384"/>
            <a:chOff x="153035" y="6161009"/>
            <a:chExt cx="11885930" cy="60438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77CD9FE-29D6-22C8-F5A6-11CBF02406AE}"/>
                </a:ext>
              </a:extLst>
            </p:cNvPr>
            <p:cNvGrpSpPr/>
            <p:nvPr/>
          </p:nvGrpSpPr>
          <p:grpSpPr>
            <a:xfrm>
              <a:off x="153035" y="6161009"/>
              <a:ext cx="11885930" cy="604381"/>
              <a:chOff x="1910080" y="6136639"/>
              <a:chExt cx="5913120" cy="604381"/>
            </a:xfrm>
          </p:grpSpPr>
          <p:sp>
            <p:nvSpPr>
              <p:cNvPr id="16" name="Rectangle: Top Corners Rounded 15">
                <a:extLst>
                  <a:ext uri="{FF2B5EF4-FFF2-40B4-BE49-F238E27FC236}">
                    <a16:creationId xmlns:a16="http://schemas.microsoft.com/office/drawing/2014/main" id="{24F3155F-9945-E9A2-ED16-1FA6D9A957AD}"/>
                  </a:ext>
                </a:extLst>
              </p:cNvPr>
              <p:cNvSpPr/>
              <p:nvPr/>
            </p:nvSpPr>
            <p:spPr>
              <a:xfrm>
                <a:off x="1910080" y="6136639"/>
                <a:ext cx="5913120" cy="604381"/>
              </a:xfrm>
              <a:prstGeom prst="round2Same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A7519764-C4D7-00D1-4BA8-70B355BDF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0559" y="6205775"/>
                <a:ext cx="1918755" cy="4600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563" indent="-182563">
                  <a:spcBef>
                    <a:spcPts val="60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GB" sz="1200" dirty="0"/>
                  <a:t>Proceed to fill the school information and click ‘</a:t>
                </a:r>
                <a:r>
                  <a:rPr lang="en-GB" sz="1200" b="1" dirty="0"/>
                  <a:t>Next’ </a:t>
                </a:r>
                <a:r>
                  <a:rPr lang="en-GB" sz="1200" dirty="0"/>
                  <a:t>to move to the next section.</a:t>
                </a:r>
              </a:p>
            </p:txBody>
          </p:sp>
        </p:grp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099335ED-9FAE-B7E5-8031-959C0C38190E}"/>
                </a:ext>
              </a:extLst>
            </p:cNvPr>
            <p:cNvSpPr txBox="1">
              <a:spLocks/>
            </p:cNvSpPr>
            <p:nvPr/>
          </p:nvSpPr>
          <p:spPr>
            <a:xfrm>
              <a:off x="4030978" y="6169185"/>
              <a:ext cx="3856879" cy="5860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indent="-182563">
                <a:spcBef>
                  <a:spcPts val="600"/>
                </a:spcBef>
                <a:buClrTx/>
                <a:buFont typeface="Arial" panose="020B0604020202020204" pitchFamily="34" charset="0"/>
                <a:buChar char="•"/>
              </a:pPr>
              <a:r>
                <a:rPr lang="en-GB" sz="1200" b="1" dirty="0"/>
                <a:t>Note: </a:t>
              </a:r>
              <a:r>
                <a:rPr lang="en-GB" sz="1200" dirty="0"/>
                <a:t>You can save form as draft and continue later by clicking ‘</a:t>
              </a:r>
              <a:r>
                <a:rPr lang="en-GB" sz="1200" b="1" dirty="0"/>
                <a:t>Save Draft’</a:t>
              </a:r>
              <a:endParaRPr lang="en-GB" sz="1200" dirty="0"/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A063570B-4A15-AEBC-84F2-AE0E5C1B710A}"/>
                </a:ext>
              </a:extLst>
            </p:cNvPr>
            <p:cNvSpPr txBox="1">
              <a:spLocks/>
            </p:cNvSpPr>
            <p:nvPr/>
          </p:nvSpPr>
          <p:spPr>
            <a:xfrm>
              <a:off x="8000361" y="6179345"/>
              <a:ext cx="4018919" cy="5860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indent="-182563">
                <a:spcBef>
                  <a:spcPts val="600"/>
                </a:spcBef>
                <a:buClrTx/>
                <a:buFont typeface="Arial" panose="020B0604020202020204" pitchFamily="34" charset="0"/>
                <a:buChar char="•"/>
              </a:pPr>
              <a:r>
                <a:rPr lang="en-GB" sz="1200" dirty="0"/>
                <a:t>Submissions not uploaded will be written as </a:t>
              </a:r>
              <a:r>
                <a:rPr lang="en-GB" sz="1200" b="1" dirty="0"/>
                <a:t>‘Draft’</a:t>
              </a:r>
              <a:r>
                <a:rPr lang="en-GB" sz="1200" dirty="0"/>
                <a:t> while those uploaded will be written </a:t>
              </a:r>
              <a:r>
                <a:rPr lang="en-GB" sz="1200" b="1" dirty="0"/>
                <a:t>‘Synced’</a:t>
              </a:r>
              <a:endParaRPr lang="en-GB" sz="1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3E4B9E5-3F82-21E6-43B4-05A868F33725}"/>
              </a:ext>
            </a:extLst>
          </p:cNvPr>
          <p:cNvGrpSpPr/>
          <p:nvPr/>
        </p:nvGrpSpPr>
        <p:grpSpPr>
          <a:xfrm>
            <a:off x="8127364" y="801358"/>
            <a:ext cx="3911601" cy="5181203"/>
            <a:chOff x="8127364" y="801358"/>
            <a:chExt cx="3911601" cy="51812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A0FEA3-C5F6-7E53-5ED2-5511CCCB9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7364" y="801358"/>
              <a:ext cx="3911601" cy="5181203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8E0F785-5F01-8983-95A8-C7F7EBD05938}"/>
                </a:ext>
              </a:extLst>
            </p:cNvPr>
            <p:cNvSpPr/>
            <p:nvPr/>
          </p:nvSpPr>
          <p:spPr>
            <a:xfrm>
              <a:off x="8534400" y="2296160"/>
              <a:ext cx="541384" cy="17272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9DB110F-00A2-C466-0E47-535001B234C3}"/>
                </a:ext>
              </a:extLst>
            </p:cNvPr>
            <p:cNvSpPr/>
            <p:nvPr/>
          </p:nvSpPr>
          <p:spPr>
            <a:xfrm>
              <a:off x="8595360" y="2987040"/>
              <a:ext cx="541384" cy="17272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AABF7B-6353-F168-8804-F4237E3D3D53}"/>
              </a:ext>
            </a:extLst>
          </p:cNvPr>
          <p:cNvGrpSpPr/>
          <p:nvPr/>
        </p:nvGrpSpPr>
        <p:grpSpPr>
          <a:xfrm>
            <a:off x="4140199" y="801358"/>
            <a:ext cx="3911601" cy="5181203"/>
            <a:chOff x="4140199" y="801358"/>
            <a:chExt cx="3911601" cy="51812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F04EF21-F7D1-3548-962E-F9C3543FD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199" y="801358"/>
              <a:ext cx="3911601" cy="5181203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D09E07E-8B7C-F49C-5563-204C65436380}"/>
                </a:ext>
              </a:extLst>
            </p:cNvPr>
            <p:cNvSpPr/>
            <p:nvPr/>
          </p:nvSpPr>
          <p:spPr>
            <a:xfrm>
              <a:off x="5647506" y="5628639"/>
              <a:ext cx="875214" cy="257403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7FB55BD-6E0D-3E82-E331-2BEDDC5B159E}"/>
                </a:ext>
              </a:extLst>
            </p:cNvPr>
            <p:cNvSpPr/>
            <p:nvPr/>
          </p:nvSpPr>
          <p:spPr>
            <a:xfrm>
              <a:off x="7447280" y="5638799"/>
              <a:ext cx="548640" cy="257403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 descr="A logo of a school&#10;&#10;AI-generated content may be incorrect.">
            <a:extLst>
              <a:ext uri="{FF2B5EF4-FFF2-40B4-BE49-F238E27FC236}">
                <a16:creationId xmlns:a16="http://schemas.microsoft.com/office/drawing/2014/main" id="{C9F59AD4-4E37-2FF7-B3B5-EFEA69455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7" name="Picture 6" descr="Nigeria Coat of Arms And its Full Meaning">
            <a:extLst>
              <a:ext uri="{FF2B5EF4-FFF2-40B4-BE49-F238E27FC236}">
                <a16:creationId xmlns:a16="http://schemas.microsoft.com/office/drawing/2014/main" id="{3DEDFB5E-C3F4-D424-9DFE-B10D049BF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38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AE81FAF-F5D5-A3CB-09DE-49574E723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CF237A6F-85A2-5815-F812-CB61211BECA6}"/>
              </a:ext>
            </a:extLst>
          </p:cNvPr>
          <p:cNvSpPr/>
          <p:nvPr/>
        </p:nvSpPr>
        <p:spPr>
          <a:xfrm>
            <a:off x="-10160" y="1"/>
            <a:ext cx="12192000" cy="740333"/>
          </a:xfrm>
          <a:prstGeom prst="round2Same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1ACFCF4-3070-6170-5D9A-90A8014FF21A}"/>
              </a:ext>
            </a:extLst>
          </p:cNvPr>
          <p:cNvGrpSpPr/>
          <p:nvPr/>
        </p:nvGrpSpPr>
        <p:grpSpPr>
          <a:xfrm>
            <a:off x="4160521" y="1320978"/>
            <a:ext cx="3535680" cy="2156582"/>
            <a:chOff x="4180839" y="4213738"/>
            <a:chExt cx="3647440" cy="2156582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C545D258-72BF-E13E-CEBA-CDFF3392CEF3}"/>
                </a:ext>
              </a:extLst>
            </p:cNvPr>
            <p:cNvSpPr/>
            <p:nvPr/>
          </p:nvSpPr>
          <p:spPr>
            <a:xfrm rot="10800000">
              <a:off x="4180839" y="4213738"/>
              <a:ext cx="3647440" cy="2156582"/>
            </a:xfrm>
            <a:prstGeom prst="right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 Placeholder 3">
              <a:extLst>
                <a:ext uri="{FF2B5EF4-FFF2-40B4-BE49-F238E27FC236}">
                  <a16:creationId xmlns:a16="http://schemas.microsoft.com/office/drawing/2014/main" id="{77BA2726-A567-9314-C999-FFEAB6D47A6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724397" y="4868447"/>
              <a:ext cx="2992122" cy="8710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200" b="0" i="0" kern="1200">
                  <a:solidFill>
                    <a:schemeClr val="tx2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0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9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9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9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9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9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9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/>
                  </a:solidFill>
                </a:rPr>
                <a:t>For a </a:t>
              </a:r>
              <a:r>
                <a:rPr lang="en-GB" sz="1400" b="1" dirty="0">
                  <a:solidFill>
                    <a:schemeClr val="bg1"/>
                  </a:solidFill>
                </a:rPr>
                <a:t>‘Draft’ </a:t>
              </a:r>
              <a:r>
                <a:rPr lang="en-GB" sz="1400" dirty="0">
                  <a:solidFill>
                    <a:schemeClr val="bg1"/>
                  </a:solidFill>
                </a:rPr>
                <a:t>submission</a:t>
              </a:r>
              <a:r>
                <a:rPr lang="en-GB" sz="1400" b="1" dirty="0">
                  <a:solidFill>
                    <a:schemeClr val="bg1"/>
                  </a:solidFill>
                </a:rPr>
                <a:t>, </a:t>
              </a:r>
              <a:r>
                <a:rPr lang="en-GB" sz="1400" dirty="0">
                  <a:solidFill>
                    <a:schemeClr val="bg1"/>
                  </a:solidFill>
                </a:rPr>
                <a:t>you can swipe right to </a:t>
              </a:r>
              <a:r>
                <a:rPr lang="en-GB" sz="1400" b="1" dirty="0">
                  <a:solidFill>
                    <a:schemeClr val="bg1"/>
                  </a:solidFill>
                </a:rPr>
                <a:t>‘Resume’</a:t>
              </a:r>
              <a:r>
                <a:rPr lang="en-GB" sz="1400" dirty="0">
                  <a:solidFill>
                    <a:schemeClr val="bg1"/>
                  </a:solidFill>
                </a:rPr>
                <a:t> or </a:t>
              </a:r>
              <a:r>
                <a:rPr lang="en-GB" sz="1400" b="1" dirty="0">
                  <a:solidFill>
                    <a:schemeClr val="bg1"/>
                  </a:solidFill>
                </a:rPr>
                <a:t>‘Delete’. </a:t>
              </a:r>
              <a:r>
                <a:rPr lang="en-GB" sz="1400" dirty="0">
                  <a:solidFill>
                    <a:schemeClr val="bg1"/>
                  </a:solidFill>
                </a:rPr>
                <a:t>Only Draft submissions can be edited.</a:t>
              </a:r>
              <a:endParaRPr lang="en-GB" sz="1400" dirty="0"/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82A8FAC-BE74-8B5F-4B91-D9FED579D736}"/>
              </a:ext>
            </a:extLst>
          </p:cNvPr>
          <p:cNvSpPr/>
          <p:nvPr/>
        </p:nvSpPr>
        <p:spPr>
          <a:xfrm>
            <a:off x="4480558" y="3948054"/>
            <a:ext cx="3571242" cy="237839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98298-982E-B31C-EE32-2EC542B0E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61839" y="4691541"/>
            <a:ext cx="2992122" cy="871098"/>
          </a:xfrm>
        </p:spPr>
        <p:txBody>
          <a:bodyPr>
            <a:normAutofit lnSpcReduction="10000"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For a </a:t>
            </a:r>
            <a:r>
              <a:rPr lang="en-GB" sz="1400" b="1" dirty="0">
                <a:solidFill>
                  <a:schemeClr val="bg1"/>
                </a:solidFill>
              </a:rPr>
              <a:t>‘Synced’ </a:t>
            </a:r>
            <a:r>
              <a:rPr lang="en-GB" sz="1400" dirty="0">
                <a:solidFill>
                  <a:schemeClr val="bg1"/>
                </a:solidFill>
              </a:rPr>
              <a:t>submission, you can swipe right to view. Note: Synced or uploaded submissions can’t be edited.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28CC9-63B7-DDC2-4682-F1892BB53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4" y="1049482"/>
            <a:ext cx="3988227" cy="5635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CFD3A-A663-6A42-F128-103EC6DC4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0" y="1049482"/>
            <a:ext cx="3988225" cy="5635798"/>
          </a:xfrm>
          <a:prstGeom prst="rect">
            <a:avLst/>
          </a:prstGeom>
        </p:spPr>
      </p:pic>
      <p:pic>
        <p:nvPicPr>
          <p:cNvPr id="3" name="Picture 2" descr="A logo of a school&#10;&#10;AI-generated content may be incorrect.">
            <a:extLst>
              <a:ext uri="{FF2B5EF4-FFF2-40B4-BE49-F238E27FC236}">
                <a16:creationId xmlns:a16="http://schemas.microsoft.com/office/drawing/2014/main" id="{2C174AB5-56E9-D44F-5A0D-4786D0D97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6" name="Picture 5" descr="Nigeria Coat of Arms And its Full Meaning">
            <a:extLst>
              <a:ext uri="{FF2B5EF4-FFF2-40B4-BE49-F238E27FC236}">
                <a16:creationId xmlns:a16="http://schemas.microsoft.com/office/drawing/2014/main" id="{8CC78366-F3FE-DE2F-337E-B765A339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719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242"/>
            </a:gs>
            <a:gs pos="60000">
              <a:srgbClr val="21C147"/>
            </a:gs>
            <a:gs pos="83000">
              <a:srgbClr val="00DE64"/>
            </a:gs>
            <a:gs pos="90208">
              <a:srgbClr val="00DE64"/>
            </a:gs>
            <a:gs pos="100000">
              <a:srgbClr val="00DE64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62349D-DDF2-97FE-24FC-BC60E3798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01DF3-FD53-0EF9-42A9-19D8350D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597" y="152400"/>
            <a:ext cx="5306806" cy="548773"/>
          </a:xfrm>
        </p:spPr>
        <p:txBody>
          <a:bodyPr/>
          <a:lstStyle/>
          <a:p>
            <a:pPr algn="ctr"/>
            <a:r>
              <a:rPr lang="en-GB" sz="3200" b="1" dirty="0"/>
              <a:t>LEARNERS MODULE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84128D-99AF-F083-4CD6-A8EE25FFF230}"/>
              </a:ext>
            </a:extLst>
          </p:cNvPr>
          <p:cNvSpPr/>
          <p:nvPr/>
        </p:nvSpPr>
        <p:spPr>
          <a:xfrm>
            <a:off x="121920" y="863600"/>
            <a:ext cx="11877039" cy="584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FA9CEF-DC2A-082C-5AC5-DF177A031BFB}"/>
              </a:ext>
            </a:extLst>
          </p:cNvPr>
          <p:cNvGrpSpPr/>
          <p:nvPr/>
        </p:nvGrpSpPr>
        <p:grpSpPr>
          <a:xfrm>
            <a:off x="193041" y="945009"/>
            <a:ext cx="3921760" cy="5008751"/>
            <a:chOff x="365759" y="945009"/>
            <a:chExt cx="3749041" cy="500875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5D8AF8B-4F2C-0EAB-F2DB-9DCFF2CE6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59" y="945009"/>
              <a:ext cx="3749041" cy="500875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A9A2A22-AC95-3049-6585-D6A39C3FEF92}"/>
                </a:ext>
              </a:extLst>
            </p:cNvPr>
            <p:cNvSpPr/>
            <p:nvPr/>
          </p:nvSpPr>
          <p:spPr>
            <a:xfrm>
              <a:off x="1668413" y="1320800"/>
              <a:ext cx="1207790" cy="76200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8D2389-4613-4AF1-66B2-40EF06501686}"/>
              </a:ext>
            </a:extLst>
          </p:cNvPr>
          <p:cNvGrpSpPr/>
          <p:nvPr/>
        </p:nvGrpSpPr>
        <p:grpSpPr>
          <a:xfrm>
            <a:off x="4152002" y="945009"/>
            <a:ext cx="3809852" cy="5008750"/>
            <a:chOff x="4212962" y="945009"/>
            <a:chExt cx="3809852" cy="50087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F0A4A3-6C55-1E3B-10D9-C173DE64D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2962" y="945009"/>
              <a:ext cx="3809852" cy="50087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093B23B-EE8B-84A4-8111-E9996E469215}"/>
                </a:ext>
              </a:extLst>
            </p:cNvPr>
            <p:cNvSpPr/>
            <p:nvPr/>
          </p:nvSpPr>
          <p:spPr>
            <a:xfrm>
              <a:off x="7112000" y="5547359"/>
              <a:ext cx="900804" cy="324991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A34E4A-C4C5-99D0-3F8F-F243102CC55D}"/>
              </a:ext>
            </a:extLst>
          </p:cNvPr>
          <p:cNvGrpSpPr/>
          <p:nvPr/>
        </p:nvGrpSpPr>
        <p:grpSpPr>
          <a:xfrm>
            <a:off x="8019526" y="939879"/>
            <a:ext cx="3921760" cy="5013880"/>
            <a:chOff x="8131286" y="904304"/>
            <a:chExt cx="3779522" cy="5049455"/>
          </a:xfrm>
        </p:grpSpPr>
        <p:pic>
          <p:nvPicPr>
            <p:cNvPr id="7" name="Picture 6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7830A6BB-6A4A-8963-6923-40D2CB957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286" y="904304"/>
              <a:ext cx="3779522" cy="504945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E32EFB3-F064-D9F4-4B65-906569CA7DAE}"/>
                </a:ext>
              </a:extLst>
            </p:cNvPr>
            <p:cNvSpPr/>
            <p:nvPr/>
          </p:nvSpPr>
          <p:spPr>
            <a:xfrm>
              <a:off x="8613494" y="5019040"/>
              <a:ext cx="2770716" cy="77216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D6A7D2-5A5B-448A-5B51-C656751E4970}"/>
              </a:ext>
            </a:extLst>
          </p:cNvPr>
          <p:cNvSpPr/>
          <p:nvPr/>
        </p:nvSpPr>
        <p:spPr>
          <a:xfrm>
            <a:off x="5514694" y="4338320"/>
            <a:ext cx="1140106" cy="3454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27CD056-782A-4B9A-8E50-9DF97F2E6633}"/>
              </a:ext>
            </a:extLst>
          </p:cNvPr>
          <p:cNvSpPr/>
          <p:nvPr/>
        </p:nvSpPr>
        <p:spPr>
          <a:xfrm>
            <a:off x="587094" y="5557520"/>
            <a:ext cx="540666" cy="3454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1D88286-816D-CBFF-149E-E1BF6AD8D3DD}"/>
              </a:ext>
            </a:extLst>
          </p:cNvPr>
          <p:cNvSpPr txBox="1">
            <a:spLocks/>
          </p:cNvSpPr>
          <p:nvPr/>
        </p:nvSpPr>
        <p:spPr>
          <a:xfrm>
            <a:off x="244323" y="6099512"/>
            <a:ext cx="3856879" cy="460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1200" dirty="0"/>
              <a:t>To add or update Learners’ Information, click </a:t>
            </a:r>
            <a:r>
              <a:rPr lang="en-GB" sz="1200" b="1" dirty="0"/>
              <a:t>‘Menu’</a:t>
            </a:r>
            <a:r>
              <a:rPr lang="en-GB" sz="1200" dirty="0"/>
              <a:t> and then </a:t>
            </a:r>
            <a:r>
              <a:rPr lang="en-GB" sz="1200" b="1" dirty="0"/>
              <a:t>‘Learners’</a:t>
            </a:r>
            <a:r>
              <a:rPr lang="en-GB" sz="1200" dirty="0"/>
              <a:t> icon.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1E42EDC-56FE-69DE-3FC9-2442F0E5B010}"/>
              </a:ext>
            </a:extLst>
          </p:cNvPr>
          <p:cNvSpPr txBox="1">
            <a:spLocks/>
          </p:cNvSpPr>
          <p:nvPr/>
        </p:nvSpPr>
        <p:spPr>
          <a:xfrm>
            <a:off x="4115283" y="6079192"/>
            <a:ext cx="3856879" cy="460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1200" dirty="0"/>
              <a:t>Click </a:t>
            </a:r>
            <a:r>
              <a:rPr lang="en-GB" sz="1200" b="1" dirty="0"/>
              <a:t>‘Add First Learner’</a:t>
            </a:r>
            <a:r>
              <a:rPr lang="en-GB" sz="1200" dirty="0"/>
              <a:t> icon to add a learner or </a:t>
            </a:r>
            <a:r>
              <a:rPr lang="en-GB" sz="1200" b="1" dirty="0"/>
              <a:t>‘Options</a:t>
            </a:r>
            <a:r>
              <a:rPr lang="en-GB" sz="1200" dirty="0"/>
              <a:t>’ then </a:t>
            </a:r>
            <a:r>
              <a:rPr lang="en-GB" sz="1200" b="1" dirty="0"/>
              <a:t>‘Add Learner’</a:t>
            </a:r>
            <a:r>
              <a:rPr lang="en-GB" sz="1200" dirty="0"/>
              <a:t>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910F3AB-704D-FBD5-68A6-DDC409536332}"/>
              </a:ext>
            </a:extLst>
          </p:cNvPr>
          <p:cNvSpPr txBox="1">
            <a:spLocks/>
          </p:cNvSpPr>
          <p:nvPr/>
        </p:nvSpPr>
        <p:spPr>
          <a:xfrm>
            <a:off x="8067523" y="6099512"/>
            <a:ext cx="3856879" cy="460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1200" dirty="0"/>
              <a:t>Click </a:t>
            </a:r>
            <a:r>
              <a:rPr lang="en-GB" sz="1200" b="1" dirty="0"/>
              <a:t>‘Options</a:t>
            </a:r>
            <a:r>
              <a:rPr lang="en-GB" sz="1200" dirty="0"/>
              <a:t>’ to </a:t>
            </a:r>
            <a:r>
              <a:rPr lang="en-GB" sz="1200" b="1" dirty="0"/>
              <a:t>‘Add Learner’</a:t>
            </a:r>
            <a:r>
              <a:rPr lang="en-GB" sz="1200" dirty="0"/>
              <a:t>, </a:t>
            </a:r>
            <a:r>
              <a:rPr lang="en-GB" sz="1200" b="1" dirty="0"/>
              <a:t>‘Upload Data’ </a:t>
            </a:r>
            <a:r>
              <a:rPr lang="en-GB" sz="1200" dirty="0"/>
              <a:t>or </a:t>
            </a:r>
            <a:r>
              <a:rPr lang="en-GB" sz="1200" b="1" dirty="0"/>
              <a:t>‘Download Data’</a:t>
            </a:r>
            <a:r>
              <a:rPr lang="en-GB" sz="1200" dirty="0"/>
              <a:t>.</a:t>
            </a:r>
          </a:p>
        </p:txBody>
      </p:sp>
      <p:pic>
        <p:nvPicPr>
          <p:cNvPr id="3" name="Picture 2" descr="A logo of a school&#10;&#10;AI-generated content may be incorrect.">
            <a:extLst>
              <a:ext uri="{FF2B5EF4-FFF2-40B4-BE49-F238E27FC236}">
                <a16:creationId xmlns:a16="http://schemas.microsoft.com/office/drawing/2014/main" id="{F1D7B62E-C2F2-7129-7BD8-1391AAE92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4" name="Picture 3" descr="Nigeria Coat of Arms And its Full Meaning">
            <a:extLst>
              <a:ext uri="{FF2B5EF4-FFF2-40B4-BE49-F238E27FC236}">
                <a16:creationId xmlns:a16="http://schemas.microsoft.com/office/drawing/2014/main" id="{266F8391-3993-5A92-E484-38E8DBAE7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053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242"/>
            </a:gs>
            <a:gs pos="60000">
              <a:srgbClr val="21C147"/>
            </a:gs>
            <a:gs pos="83000">
              <a:srgbClr val="00DE64"/>
            </a:gs>
            <a:gs pos="90208">
              <a:srgbClr val="00DE64"/>
            </a:gs>
            <a:gs pos="100000">
              <a:srgbClr val="00DE64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98EFE0-82D5-88A5-92BA-AA061288F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0DD204-A241-CFAD-962A-A34A9397280F}"/>
              </a:ext>
            </a:extLst>
          </p:cNvPr>
          <p:cNvSpPr/>
          <p:nvPr/>
        </p:nvSpPr>
        <p:spPr>
          <a:xfrm>
            <a:off x="132080" y="633845"/>
            <a:ext cx="11938000" cy="60717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544E9F4-89FD-8FF8-35CA-DF861BC5D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" y="731149"/>
            <a:ext cx="3952090" cy="5411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5AFCFD5-E3CF-8A8A-8FE4-D56911C2E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930" y="728415"/>
            <a:ext cx="3876266" cy="54113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A screenshot of a phone&#10;&#10;AI-generated content may be incorrect.">
            <a:extLst>
              <a:ext uri="{FF2B5EF4-FFF2-40B4-BE49-F238E27FC236}">
                <a16:creationId xmlns:a16="http://schemas.microsoft.com/office/drawing/2014/main" id="{D1734318-35B0-5027-126D-F2B7193BC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40" y="728414"/>
            <a:ext cx="3876266" cy="541136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34CCC40-0E47-0B73-5FA0-EF8A11631B4E}"/>
              </a:ext>
            </a:extLst>
          </p:cNvPr>
          <p:cNvSpPr txBox="1">
            <a:spLocks/>
          </p:cNvSpPr>
          <p:nvPr/>
        </p:nvSpPr>
        <p:spPr>
          <a:xfrm>
            <a:off x="1775076" y="6244572"/>
            <a:ext cx="8717973" cy="353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1400" dirty="0"/>
              <a:t>Click </a:t>
            </a:r>
            <a:r>
              <a:rPr lang="en-GB" sz="1400" b="1" dirty="0"/>
              <a:t>‘Options</a:t>
            </a:r>
            <a:r>
              <a:rPr lang="en-GB" sz="1400" dirty="0"/>
              <a:t>’ then </a:t>
            </a:r>
            <a:r>
              <a:rPr lang="en-GB" sz="1400" b="1" dirty="0"/>
              <a:t>‘Download Data’</a:t>
            </a:r>
            <a:r>
              <a:rPr lang="en-GB" sz="1400" dirty="0"/>
              <a:t>, then </a:t>
            </a:r>
            <a:r>
              <a:rPr lang="en-GB" sz="1400" b="1" dirty="0"/>
              <a:t>‘Download’</a:t>
            </a:r>
            <a:r>
              <a:rPr lang="en-GB" sz="1400" dirty="0"/>
              <a:t> to download already uploaded Learners.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CA2158E-9782-CC87-6C7D-B4509FD83440}"/>
              </a:ext>
            </a:extLst>
          </p:cNvPr>
          <p:cNvSpPr/>
          <p:nvPr/>
        </p:nvSpPr>
        <p:spPr>
          <a:xfrm>
            <a:off x="2513448" y="3820160"/>
            <a:ext cx="788552" cy="3454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logo of a school&#10;&#10;AI-generated content may be incorrect.">
            <a:extLst>
              <a:ext uri="{FF2B5EF4-FFF2-40B4-BE49-F238E27FC236}">
                <a16:creationId xmlns:a16="http://schemas.microsoft.com/office/drawing/2014/main" id="{4575CDA9-6808-A494-1227-533CEDC4D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4" name="Picture 3" descr="Nigeria Coat of Arms And its Full Meaning">
            <a:extLst>
              <a:ext uri="{FF2B5EF4-FFF2-40B4-BE49-F238E27FC236}">
                <a16:creationId xmlns:a16="http://schemas.microsoft.com/office/drawing/2014/main" id="{E3FD74CC-8BC5-25A2-7D5C-7274031CA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66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242"/>
            </a:gs>
            <a:gs pos="60000">
              <a:srgbClr val="21C147"/>
            </a:gs>
            <a:gs pos="83000">
              <a:srgbClr val="00DE64"/>
            </a:gs>
            <a:gs pos="90208">
              <a:srgbClr val="00DE64"/>
            </a:gs>
            <a:gs pos="100000">
              <a:srgbClr val="00DE64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2F8306-68C1-CA25-D307-089986B16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A0F526A-D6B5-490A-820E-7D2D07DC015B}"/>
              </a:ext>
            </a:extLst>
          </p:cNvPr>
          <p:cNvGrpSpPr/>
          <p:nvPr/>
        </p:nvGrpSpPr>
        <p:grpSpPr>
          <a:xfrm>
            <a:off x="216716" y="540327"/>
            <a:ext cx="11686502" cy="6102927"/>
            <a:chOff x="312458" y="602673"/>
            <a:chExt cx="11686502" cy="61029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0201AB-364F-7EF1-4C0D-3B5C561312F0}"/>
                </a:ext>
              </a:extLst>
            </p:cNvPr>
            <p:cNvSpPr/>
            <p:nvPr/>
          </p:nvSpPr>
          <p:spPr>
            <a:xfrm>
              <a:off x="312458" y="602673"/>
              <a:ext cx="11686502" cy="61029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ACF1D94-307D-DDEA-F026-B977FB568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022" y="668803"/>
              <a:ext cx="3807497" cy="5290087"/>
            </a:xfrm>
            <a:prstGeom prst="rect">
              <a:avLst/>
            </a:prstGeom>
          </p:spPr>
        </p:pic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DC6C792C-9952-0207-75DB-97E2C2DF530E}"/>
                </a:ext>
              </a:extLst>
            </p:cNvPr>
            <p:cNvSpPr txBox="1">
              <a:spLocks/>
            </p:cNvSpPr>
            <p:nvPr/>
          </p:nvSpPr>
          <p:spPr>
            <a:xfrm>
              <a:off x="422572" y="6102206"/>
              <a:ext cx="3779523" cy="4600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indent="-182563">
                <a:spcBef>
                  <a:spcPts val="600"/>
                </a:spcBef>
                <a:buClrTx/>
                <a:buFont typeface="Arial" panose="020B0604020202020204" pitchFamily="34" charset="0"/>
                <a:buChar char="•"/>
              </a:pPr>
              <a:r>
                <a:rPr lang="en-GB" sz="1200" dirty="0"/>
                <a:t>To add a learner, click ‘</a:t>
              </a:r>
              <a:r>
                <a:rPr lang="en-GB" sz="1200" b="1" dirty="0"/>
                <a:t>Options’ </a:t>
              </a:r>
              <a:r>
                <a:rPr lang="en-GB" sz="1200" dirty="0"/>
                <a:t>then </a:t>
              </a:r>
              <a:r>
                <a:rPr lang="en-GB" sz="1200" b="1" dirty="0"/>
                <a:t>‘Add Learner’</a:t>
              </a:r>
              <a:r>
                <a:rPr lang="en-GB" sz="1200" dirty="0"/>
                <a:t>.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6F7E20E-1D86-7D60-4FDB-14807D55E76B}"/>
                </a:ext>
              </a:extLst>
            </p:cNvPr>
            <p:cNvGrpSpPr/>
            <p:nvPr/>
          </p:nvGrpSpPr>
          <p:grpSpPr>
            <a:xfrm>
              <a:off x="403895" y="668803"/>
              <a:ext cx="3779522" cy="5290087"/>
              <a:chOff x="403895" y="668803"/>
              <a:chExt cx="3779522" cy="5290087"/>
            </a:xfrm>
          </p:grpSpPr>
          <p:pic>
            <p:nvPicPr>
              <p:cNvPr id="5" name="Picture 4" descr="A screenshot of a computer&#10;&#10;AI-generated content may be incorrect.">
                <a:extLst>
                  <a:ext uri="{FF2B5EF4-FFF2-40B4-BE49-F238E27FC236}">
                    <a16:creationId xmlns:a16="http://schemas.microsoft.com/office/drawing/2014/main" id="{29BDEBD8-D0D8-E011-FDEA-ED005B64D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95" y="668803"/>
                <a:ext cx="3779522" cy="5290087"/>
              </a:xfrm>
              <a:prstGeom prst="rect">
                <a:avLst/>
              </a:prstGeom>
            </p:spPr>
          </p:pic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0F92096-467F-9514-61FC-CF1D7379A2C6}"/>
                  </a:ext>
                </a:extLst>
              </p:cNvPr>
              <p:cNvSpPr/>
              <p:nvPr/>
            </p:nvSpPr>
            <p:spPr>
              <a:xfrm>
                <a:off x="952854" y="4936605"/>
                <a:ext cx="1140106" cy="284480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85B265D5-4014-89F3-DB9C-6EC1408E4239}"/>
                </a:ext>
              </a:extLst>
            </p:cNvPr>
            <p:cNvSpPr txBox="1">
              <a:spLocks/>
            </p:cNvSpPr>
            <p:nvPr/>
          </p:nvSpPr>
          <p:spPr>
            <a:xfrm>
              <a:off x="4320499" y="6117363"/>
              <a:ext cx="3779523" cy="4600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indent="-182563">
                <a:spcBef>
                  <a:spcPts val="600"/>
                </a:spcBef>
                <a:buClrTx/>
                <a:buFont typeface="Arial" panose="020B0604020202020204" pitchFamily="34" charset="0"/>
                <a:buChar char="•"/>
              </a:pPr>
              <a:r>
                <a:rPr lang="en-GB" sz="1200" dirty="0"/>
                <a:t>Fill the personal learner’s information and click </a:t>
              </a:r>
              <a:r>
                <a:rPr lang="en-GB" sz="1200" b="1" dirty="0"/>
                <a:t>‘Next’</a:t>
              </a:r>
              <a:r>
                <a:rPr lang="en-GB" sz="1200" dirty="0"/>
                <a:t> to proceed.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1DEA56D-35D0-BC0F-D4A9-4C556E2A4D6A}"/>
                </a:ext>
              </a:extLst>
            </p:cNvPr>
            <p:cNvGrpSpPr/>
            <p:nvPr/>
          </p:nvGrpSpPr>
          <p:grpSpPr>
            <a:xfrm>
              <a:off x="4248741" y="668803"/>
              <a:ext cx="3785958" cy="5290087"/>
              <a:chOff x="4248741" y="668803"/>
              <a:chExt cx="3785958" cy="529008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C5221DF-10C4-BA2A-0497-DA21A4D0C6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8741" y="668803"/>
                <a:ext cx="3785958" cy="5290087"/>
              </a:xfrm>
              <a:prstGeom prst="rect">
                <a:avLst/>
              </a:prstGeom>
            </p:spPr>
          </p:pic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75071DA0-1BAB-2928-581F-D5828DC60021}"/>
                  </a:ext>
                </a:extLst>
              </p:cNvPr>
              <p:cNvSpPr/>
              <p:nvPr/>
            </p:nvSpPr>
            <p:spPr>
              <a:xfrm>
                <a:off x="7264400" y="5546898"/>
                <a:ext cx="741680" cy="294640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4AF15F46-BD40-11B7-4AD7-4FC7A2AB1592}"/>
                </a:ext>
              </a:extLst>
            </p:cNvPr>
            <p:cNvSpPr txBox="1">
              <a:spLocks/>
            </p:cNvSpPr>
            <p:nvPr/>
          </p:nvSpPr>
          <p:spPr>
            <a:xfrm>
              <a:off x="8100019" y="6035169"/>
              <a:ext cx="3779523" cy="5839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indent="-182563">
                <a:spcBef>
                  <a:spcPts val="600"/>
                </a:spcBef>
                <a:buClrTx/>
                <a:buFont typeface="Arial" panose="020B0604020202020204" pitchFamily="34" charset="0"/>
                <a:buChar char="•"/>
              </a:pPr>
              <a:r>
                <a:rPr lang="en-GB" sz="1200" dirty="0"/>
                <a:t>After filling the learner’s information, you can click on any learner to view the learner’s information.</a:t>
              </a:r>
            </a:p>
          </p:txBody>
        </p:sp>
      </p:grpSp>
      <p:pic>
        <p:nvPicPr>
          <p:cNvPr id="3" name="Picture 2" descr="A logo of a school&#10;&#10;AI-generated content may be incorrect.">
            <a:extLst>
              <a:ext uri="{FF2B5EF4-FFF2-40B4-BE49-F238E27FC236}">
                <a16:creationId xmlns:a16="http://schemas.microsoft.com/office/drawing/2014/main" id="{5B9321B8-D9AA-4B0A-2806-A86905A65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4" name="Picture 3" descr="Nigeria Coat of Arms And its Full Meaning">
            <a:extLst>
              <a:ext uri="{FF2B5EF4-FFF2-40B4-BE49-F238E27FC236}">
                <a16:creationId xmlns:a16="http://schemas.microsoft.com/office/drawing/2014/main" id="{F556CFDB-531C-19AA-309A-FF47D5EFF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669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242"/>
            </a:gs>
            <a:gs pos="60000">
              <a:srgbClr val="21C147"/>
            </a:gs>
            <a:gs pos="83000">
              <a:srgbClr val="00DE64"/>
            </a:gs>
            <a:gs pos="90208">
              <a:srgbClr val="00DE64"/>
            </a:gs>
            <a:gs pos="100000">
              <a:srgbClr val="00DE64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220DED-CD65-4B40-66DD-23C8FD3EC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944CA-BDD4-5433-5EA1-2047A2CC5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597" y="198257"/>
            <a:ext cx="5306806" cy="462276"/>
          </a:xfrm>
        </p:spPr>
        <p:txBody>
          <a:bodyPr/>
          <a:lstStyle/>
          <a:p>
            <a:pPr algn="ctr"/>
            <a:r>
              <a:rPr lang="en-GB" sz="3200" b="1" dirty="0"/>
              <a:t>TEACHERS MODULE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A11946-6070-C69D-A1B8-9B116AD5D425}"/>
              </a:ext>
            </a:extLst>
          </p:cNvPr>
          <p:cNvGrpSpPr/>
          <p:nvPr/>
        </p:nvGrpSpPr>
        <p:grpSpPr>
          <a:xfrm>
            <a:off x="104885" y="758536"/>
            <a:ext cx="12137915" cy="5935734"/>
            <a:chOff x="104885" y="777292"/>
            <a:chExt cx="12137915" cy="5916978"/>
          </a:xfrm>
        </p:grpSpPr>
        <p:pic>
          <p:nvPicPr>
            <p:cNvPr id="7" name="Picture 6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44A80D14-EE5D-E9CD-D6E9-B6AD08D30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3204" y="777292"/>
              <a:ext cx="3847355" cy="5217108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A5355E-627E-4D80-36B2-BD7469C3675C}"/>
                </a:ext>
              </a:extLst>
            </p:cNvPr>
            <p:cNvGrpSpPr/>
            <p:nvPr/>
          </p:nvGrpSpPr>
          <p:grpSpPr>
            <a:xfrm>
              <a:off x="153035" y="6067585"/>
              <a:ext cx="12089765" cy="626685"/>
              <a:chOff x="153035" y="6138705"/>
              <a:chExt cx="12089765" cy="62668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E0A64DD-9C72-C967-AA03-1E97DDF37517}"/>
                  </a:ext>
                </a:extLst>
              </p:cNvPr>
              <p:cNvGrpSpPr/>
              <p:nvPr/>
            </p:nvGrpSpPr>
            <p:grpSpPr>
              <a:xfrm>
                <a:off x="153035" y="6161009"/>
                <a:ext cx="11885930" cy="604381"/>
                <a:chOff x="1910080" y="6136639"/>
                <a:chExt cx="5913120" cy="604381"/>
              </a:xfrm>
            </p:grpSpPr>
            <p:sp>
              <p:nvSpPr>
                <p:cNvPr id="19" name="Rectangle: Top Corners Rounded 18">
                  <a:extLst>
                    <a:ext uri="{FF2B5EF4-FFF2-40B4-BE49-F238E27FC236}">
                      <a16:creationId xmlns:a16="http://schemas.microsoft.com/office/drawing/2014/main" id="{E22830ED-D33E-2713-D175-5687C6DD259A}"/>
                    </a:ext>
                  </a:extLst>
                </p:cNvPr>
                <p:cNvSpPr/>
                <p:nvPr/>
              </p:nvSpPr>
              <p:spPr>
                <a:xfrm>
                  <a:off x="1910080" y="6136639"/>
                  <a:ext cx="5913120" cy="604381"/>
                </a:xfrm>
                <a:prstGeom prst="round2Same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" name="Content Placeholder 2">
                  <a:extLst>
                    <a:ext uri="{FF2B5EF4-FFF2-40B4-BE49-F238E27FC236}">
                      <a16:creationId xmlns:a16="http://schemas.microsoft.com/office/drawing/2014/main" id="{506791DF-E605-3178-EC61-56F970DC64D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20559" y="6205775"/>
                  <a:ext cx="1918755" cy="46007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800" b="0" i="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600" b="0" i="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200" b="0" i="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200" b="0" i="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200" b="0" i="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200" b="0" i="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200" b="0" i="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200" b="0" i="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82563" indent="-182563">
                    <a:spcBef>
                      <a:spcPts val="600"/>
                    </a:spcBef>
                    <a:buClrTx/>
                    <a:buFont typeface="Arial" panose="020B0604020202020204" pitchFamily="34" charset="0"/>
                    <a:buChar char="•"/>
                  </a:pPr>
                  <a:r>
                    <a:rPr lang="en-GB" sz="1200" dirty="0"/>
                    <a:t>To add or update Teachers’ Information, click </a:t>
                  </a:r>
                  <a:r>
                    <a:rPr lang="en-GB" sz="1200" b="1" dirty="0"/>
                    <a:t>‘Menu’</a:t>
                  </a:r>
                  <a:r>
                    <a:rPr lang="en-GB" sz="1200" dirty="0"/>
                    <a:t> and then </a:t>
                  </a:r>
                  <a:r>
                    <a:rPr lang="en-GB" sz="1200" b="1" dirty="0"/>
                    <a:t>‘Teachers’</a:t>
                  </a:r>
                  <a:r>
                    <a:rPr lang="en-GB" sz="1200" dirty="0"/>
                    <a:t> icon</a:t>
                  </a:r>
                </a:p>
              </p:txBody>
            </p:sp>
          </p:grpSp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6389F6D-651D-17A4-A717-2D0955FCEF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03698" y="6169185"/>
                <a:ext cx="3856879" cy="586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563" indent="-182563">
                  <a:spcBef>
                    <a:spcPts val="60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GB" sz="1200" dirty="0"/>
                  <a:t>Click </a:t>
                </a:r>
                <a:r>
                  <a:rPr lang="en-GB" sz="1200" b="1" dirty="0"/>
                  <a:t>‘Add First Teacher’</a:t>
                </a:r>
                <a:r>
                  <a:rPr lang="en-GB" sz="1200" dirty="0"/>
                  <a:t> icon to add a learner or </a:t>
                </a:r>
                <a:r>
                  <a:rPr lang="en-GB" sz="1200" b="1" dirty="0"/>
                  <a:t>‘Options</a:t>
                </a:r>
                <a:r>
                  <a:rPr lang="en-GB" sz="1200" dirty="0"/>
                  <a:t>’ then </a:t>
                </a:r>
                <a:r>
                  <a:rPr lang="en-GB" sz="1200" b="1" dirty="0"/>
                  <a:t>‘Add Teacher’</a:t>
                </a:r>
                <a:r>
                  <a:rPr lang="en-GB" sz="1200" dirty="0"/>
                  <a:t>.</a:t>
                </a:r>
              </a:p>
              <a:p>
                <a:pPr marL="182563" indent="-182563">
                  <a:spcBef>
                    <a:spcPts val="60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GB" sz="1200" b="1" dirty="0"/>
                  <a:t>’</a:t>
                </a:r>
                <a:endParaRPr lang="en-GB" sz="1200" dirty="0"/>
              </a:p>
            </p:txBody>
          </p:sp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162D7301-3650-752A-B69A-D2D479B4BA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23881" y="6138705"/>
                <a:ext cx="4018919" cy="586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563" indent="-182563">
                  <a:spcBef>
                    <a:spcPts val="60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GB" sz="1200" dirty="0"/>
                  <a:t>Click </a:t>
                </a:r>
                <a:r>
                  <a:rPr lang="en-GB" sz="1200" b="1" dirty="0"/>
                  <a:t>‘Options</a:t>
                </a:r>
                <a:r>
                  <a:rPr lang="en-GB" sz="1200" dirty="0"/>
                  <a:t>’ then </a:t>
                </a:r>
                <a:r>
                  <a:rPr lang="en-GB" sz="1200" b="1" dirty="0"/>
                  <a:t>‘Download Data’</a:t>
                </a:r>
                <a:r>
                  <a:rPr lang="en-GB" sz="1200" dirty="0"/>
                  <a:t>, then </a:t>
                </a:r>
                <a:r>
                  <a:rPr lang="en-GB" sz="1200" b="1" dirty="0"/>
                  <a:t>‘Download’</a:t>
                </a:r>
                <a:r>
                  <a:rPr lang="en-GB" sz="1200" dirty="0"/>
                  <a:t> to download already uploaded Teachers.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9254AF3-14C4-E937-AE45-2A8D9C457D12}"/>
                </a:ext>
              </a:extLst>
            </p:cNvPr>
            <p:cNvGrpSpPr/>
            <p:nvPr/>
          </p:nvGrpSpPr>
          <p:grpSpPr>
            <a:xfrm>
              <a:off x="4104716" y="777292"/>
              <a:ext cx="4104564" cy="5217108"/>
              <a:chOff x="4104716" y="777292"/>
              <a:chExt cx="4104564" cy="521710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7B70218-094B-F1CB-B967-368D5FD70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4716" y="777292"/>
                <a:ext cx="4104564" cy="5217108"/>
              </a:xfrm>
              <a:prstGeom prst="rect">
                <a:avLst/>
              </a:prstGeom>
            </p:spPr>
          </p:pic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1BCB477-8FD5-F5C3-C8AD-3C74E9B4FF35}"/>
                  </a:ext>
                </a:extLst>
              </p:cNvPr>
              <p:cNvSpPr/>
              <p:nvPr/>
            </p:nvSpPr>
            <p:spPr>
              <a:xfrm>
                <a:off x="5575654" y="4378960"/>
                <a:ext cx="1140106" cy="284480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E1842CE2-BBC1-3AEA-B00A-CB50B7F9EAC5}"/>
                  </a:ext>
                </a:extLst>
              </p:cNvPr>
              <p:cNvSpPr/>
              <p:nvPr/>
            </p:nvSpPr>
            <p:spPr>
              <a:xfrm>
                <a:off x="7335520" y="5598160"/>
                <a:ext cx="822960" cy="304800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09453B3-42E8-EABA-668F-297E37B07675}"/>
                </a:ext>
              </a:extLst>
            </p:cNvPr>
            <p:cNvGrpSpPr/>
            <p:nvPr/>
          </p:nvGrpSpPr>
          <p:grpSpPr>
            <a:xfrm>
              <a:off x="104885" y="777292"/>
              <a:ext cx="3955907" cy="5252587"/>
              <a:chOff x="104885" y="777292"/>
              <a:chExt cx="3955907" cy="525258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D719D03-6DA9-CA64-223E-5F654BEC49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85" y="777292"/>
                <a:ext cx="3955907" cy="5252587"/>
              </a:xfrm>
              <a:prstGeom prst="rect">
                <a:avLst/>
              </a:prstGeom>
            </p:spPr>
          </p:pic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C062D3A7-7FF2-3D7F-84AF-86CED4D0BC5F}"/>
                  </a:ext>
                </a:extLst>
              </p:cNvPr>
              <p:cNvSpPr/>
              <p:nvPr/>
            </p:nvSpPr>
            <p:spPr>
              <a:xfrm>
                <a:off x="2801974" y="1127760"/>
                <a:ext cx="1140106" cy="802640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4" name="Picture 3" descr="A logo of a school&#10;&#10;AI-generated content may be incorrect.">
            <a:extLst>
              <a:ext uri="{FF2B5EF4-FFF2-40B4-BE49-F238E27FC236}">
                <a16:creationId xmlns:a16="http://schemas.microsoft.com/office/drawing/2014/main" id="{158B625B-EAF2-FA20-B061-BB1D59C48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6" name="Picture 5" descr="Nigeria Coat of Arms And its Full Meaning">
            <a:extLst>
              <a:ext uri="{FF2B5EF4-FFF2-40B4-BE49-F238E27FC236}">
                <a16:creationId xmlns:a16="http://schemas.microsoft.com/office/drawing/2014/main" id="{4F4E187D-3552-F771-5670-4514A1229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45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242"/>
            </a:gs>
            <a:gs pos="60000">
              <a:srgbClr val="21C147"/>
            </a:gs>
            <a:gs pos="83000">
              <a:srgbClr val="00DE64"/>
            </a:gs>
            <a:gs pos="90208">
              <a:srgbClr val="00DE64"/>
            </a:gs>
            <a:gs pos="100000">
              <a:srgbClr val="00DE64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614D99-7A80-7551-4058-89DEAC596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BD4DBB4-1DAE-DB49-775A-96FB9150CA3E}"/>
              </a:ext>
            </a:extLst>
          </p:cNvPr>
          <p:cNvGrpSpPr/>
          <p:nvPr/>
        </p:nvGrpSpPr>
        <p:grpSpPr>
          <a:xfrm>
            <a:off x="137420" y="660161"/>
            <a:ext cx="11917159" cy="5293600"/>
            <a:chOff x="137420" y="660161"/>
            <a:chExt cx="11917159" cy="5293600"/>
          </a:xfrm>
        </p:grpSpPr>
        <p:pic>
          <p:nvPicPr>
            <p:cNvPr id="6" name="Picture 5" descr="A screenshot of a cell phone&#10;&#10;AI-generated content may be incorrect.">
              <a:extLst>
                <a:ext uri="{FF2B5EF4-FFF2-40B4-BE49-F238E27FC236}">
                  <a16:creationId xmlns:a16="http://schemas.microsoft.com/office/drawing/2014/main" id="{F2AE3353-841D-04B1-BBE0-B6E2948BC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00"/>
            <a:stretch>
              <a:fillRect/>
            </a:stretch>
          </p:blipFill>
          <p:spPr>
            <a:xfrm>
              <a:off x="137420" y="660161"/>
              <a:ext cx="3896099" cy="5293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FAE541D-BE5C-F63D-F0D6-E9B115A5B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284" y="660161"/>
              <a:ext cx="3923295" cy="5293599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C2508D-9477-1102-C77A-37EA83AC9A48}"/>
                </a:ext>
              </a:extLst>
            </p:cNvPr>
            <p:cNvGrpSpPr/>
            <p:nvPr/>
          </p:nvGrpSpPr>
          <p:grpSpPr>
            <a:xfrm>
              <a:off x="4114031" y="660161"/>
              <a:ext cx="3923295" cy="5293599"/>
              <a:chOff x="4134352" y="945009"/>
              <a:chExt cx="3814820" cy="5008751"/>
            </a:xfrm>
          </p:grpSpPr>
          <p:pic>
            <p:nvPicPr>
              <p:cNvPr id="13" name="Picture 12" descr="A screenshot of a cell phone&#10;&#10;AI-generated content may be incorrect.">
                <a:extLst>
                  <a:ext uri="{FF2B5EF4-FFF2-40B4-BE49-F238E27FC236}">
                    <a16:creationId xmlns:a16="http://schemas.microsoft.com/office/drawing/2014/main" id="{DE203D06-166B-5633-2381-EF01298AC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00"/>
              <a:stretch>
                <a:fillRect/>
              </a:stretch>
            </p:blipFill>
            <p:spPr>
              <a:xfrm>
                <a:off x="4134352" y="945009"/>
                <a:ext cx="3814820" cy="5008751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E70F0A8-B6E6-7E15-4699-EEE0DBAC9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1752" y="4590193"/>
                <a:ext cx="2674931" cy="1114510"/>
              </a:xfrm>
              <a:prstGeom prst="rect">
                <a:avLst/>
              </a:prstGeom>
            </p:spPr>
          </p:pic>
        </p:grp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AE9E7E-76A8-D34A-CEE8-2A37D851C2EE}"/>
              </a:ext>
            </a:extLst>
          </p:cNvPr>
          <p:cNvSpPr/>
          <p:nvPr/>
        </p:nvSpPr>
        <p:spPr>
          <a:xfrm>
            <a:off x="2631440" y="5435599"/>
            <a:ext cx="1330960" cy="37592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6A82892-B733-35AA-0072-5C31D03AC970}"/>
              </a:ext>
            </a:extLst>
          </p:cNvPr>
          <p:cNvSpPr/>
          <p:nvPr/>
        </p:nvSpPr>
        <p:spPr>
          <a:xfrm>
            <a:off x="4876800" y="4785359"/>
            <a:ext cx="1330960" cy="37592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5DBFEF-C410-9295-5F75-9252F9B108E0}"/>
              </a:ext>
            </a:extLst>
          </p:cNvPr>
          <p:cNvSpPr/>
          <p:nvPr/>
        </p:nvSpPr>
        <p:spPr>
          <a:xfrm>
            <a:off x="11287760" y="5516879"/>
            <a:ext cx="680720" cy="37592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6511D-8C00-73A2-7661-7286FC19035F}"/>
              </a:ext>
            </a:extLst>
          </p:cNvPr>
          <p:cNvGrpSpPr/>
          <p:nvPr/>
        </p:nvGrpSpPr>
        <p:grpSpPr>
          <a:xfrm>
            <a:off x="952500" y="6148928"/>
            <a:ext cx="10287000" cy="510409"/>
            <a:chOff x="924791" y="6148926"/>
            <a:chExt cx="9265689" cy="510409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A861216-DB1F-8805-36F3-D6279A0E20A8}"/>
                </a:ext>
              </a:extLst>
            </p:cNvPr>
            <p:cNvSpPr/>
            <p:nvPr/>
          </p:nvSpPr>
          <p:spPr>
            <a:xfrm>
              <a:off x="924791" y="6148926"/>
              <a:ext cx="9265689" cy="51040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1E38077E-D9DD-623E-185D-F0336ACAFA02}"/>
                </a:ext>
              </a:extLst>
            </p:cNvPr>
            <p:cNvSpPr txBox="1">
              <a:spLocks/>
            </p:cNvSpPr>
            <p:nvPr/>
          </p:nvSpPr>
          <p:spPr>
            <a:xfrm>
              <a:off x="1049482" y="6197059"/>
              <a:ext cx="8988597" cy="42204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indent="-182563">
                <a:spcBef>
                  <a:spcPts val="600"/>
                </a:spcBef>
                <a:buClrTx/>
                <a:buFont typeface="Arial" panose="020B0604020202020204" pitchFamily="34" charset="0"/>
                <a:buChar char="•"/>
              </a:pPr>
              <a:r>
                <a:rPr lang="en-GB" sz="1200" dirty="0"/>
                <a:t>To add a new teacher, click </a:t>
              </a:r>
              <a:r>
                <a:rPr lang="en-GB" sz="1200" b="1" dirty="0"/>
                <a:t>‘Options</a:t>
              </a:r>
              <a:r>
                <a:rPr lang="en-GB" sz="1200" dirty="0"/>
                <a:t>’ then </a:t>
              </a:r>
              <a:r>
                <a:rPr lang="en-GB" sz="1200" b="1" dirty="0"/>
                <a:t>‘Add Teacher’</a:t>
              </a:r>
              <a:r>
                <a:rPr lang="en-GB" sz="1200" dirty="0"/>
                <a:t>, fill the teacher’s Information and click </a:t>
              </a:r>
              <a:r>
                <a:rPr lang="en-GB" sz="1200" b="1" dirty="0"/>
                <a:t>‘Next’</a:t>
              </a:r>
              <a:r>
                <a:rPr lang="en-GB" sz="1200" dirty="0"/>
                <a:t> to proceed. Click </a:t>
              </a:r>
              <a:r>
                <a:rPr lang="en-GB" sz="1200" b="1" dirty="0"/>
                <a:t>‘Submit’</a:t>
              </a:r>
              <a:r>
                <a:rPr lang="en-GB" sz="1200" dirty="0"/>
                <a:t> to submit the information.</a:t>
              </a:r>
            </a:p>
          </p:txBody>
        </p:sp>
      </p:grpSp>
      <p:pic>
        <p:nvPicPr>
          <p:cNvPr id="5" name="Picture 4" descr="A logo of a school&#10;&#10;AI-generated content may be incorrect.">
            <a:extLst>
              <a:ext uri="{FF2B5EF4-FFF2-40B4-BE49-F238E27FC236}">
                <a16:creationId xmlns:a16="http://schemas.microsoft.com/office/drawing/2014/main" id="{DC9F4318-C0E9-AE7B-0C15-583852A3B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7" name="Picture 6" descr="Nigeria Coat of Arms And its Full Meaning">
            <a:extLst>
              <a:ext uri="{FF2B5EF4-FFF2-40B4-BE49-F238E27FC236}">
                <a16:creationId xmlns:a16="http://schemas.microsoft.com/office/drawing/2014/main" id="{372A2B75-F020-6DDF-9062-2781E41ED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525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C8D88B-9647-A49D-6FF9-A6763CE05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33D52-8FB9-BCC4-B1FC-6703731CF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6200000">
            <a:off x="1845054" y="1407304"/>
            <a:ext cx="3232874" cy="50110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800" b="1" dirty="0">
                <a:latin typeface="Baguet Script" panose="00000500000000000000" pitchFamily="2" charset="0"/>
              </a:rPr>
              <a:t>Thank you!!!</a:t>
            </a:r>
            <a:endParaRPr lang="en-GB" sz="1600" b="1" dirty="0">
              <a:latin typeface="Baguet Script" panose="00000500000000000000" pitchFamily="2" charset="0"/>
            </a:endParaRPr>
          </a:p>
        </p:txBody>
      </p:sp>
      <p:pic>
        <p:nvPicPr>
          <p:cNvPr id="2050" name="Picture 2" descr="🙏 · OpenMoji">
            <a:extLst>
              <a:ext uri="{FF2B5EF4-FFF2-40B4-BE49-F238E27FC236}">
                <a16:creationId xmlns:a16="http://schemas.microsoft.com/office/drawing/2014/main" id="{4DD9B74D-C821-F676-D74F-C5FEF6651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11" y="2296391"/>
            <a:ext cx="2588635" cy="258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logo of a school&#10;&#10;AI-generated content may be incorrect.">
            <a:extLst>
              <a:ext uri="{FF2B5EF4-FFF2-40B4-BE49-F238E27FC236}">
                <a16:creationId xmlns:a16="http://schemas.microsoft.com/office/drawing/2014/main" id="{FCF78E1F-B328-63F6-B26A-EAC57BCC1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3" name="Picture 2" descr="Nigeria Coat of Arms And its Full Meaning">
            <a:extLst>
              <a:ext uri="{FF2B5EF4-FFF2-40B4-BE49-F238E27FC236}">
                <a16:creationId xmlns:a16="http://schemas.microsoft.com/office/drawing/2014/main" id="{BF244167-4EEB-FC5B-6F3F-5D8AA86E5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57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536DF-109D-1B0D-145D-DB110B657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A1EFC-BCEF-06F3-1592-A9E0F7216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6200000">
            <a:off x="8636642" y="1059783"/>
            <a:ext cx="1178562" cy="47485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</a:rPr>
              <a:t>After successfully logging in, you will see a similar picture of the Dashboard displayed.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E37D4-774E-3375-FB93-C9E4547ED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550719"/>
            <a:ext cx="6502400" cy="5980742"/>
          </a:xfrm>
          <a:prstGeom prst="rect">
            <a:avLst/>
          </a:prstGeom>
        </p:spPr>
      </p:pic>
      <p:pic>
        <p:nvPicPr>
          <p:cNvPr id="2" name="Picture 1" descr="A logo of a school&#10;&#10;AI-generated content may be incorrect.">
            <a:extLst>
              <a:ext uri="{FF2B5EF4-FFF2-40B4-BE49-F238E27FC236}">
                <a16:creationId xmlns:a16="http://schemas.microsoft.com/office/drawing/2014/main" id="{CF9A44FB-55AB-5B14-C383-3D42869C5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5" name="Picture 4" descr="Nigeria Coat of Arms And its Full Meaning">
            <a:extLst>
              <a:ext uri="{FF2B5EF4-FFF2-40B4-BE49-F238E27FC236}">
                <a16:creationId xmlns:a16="http://schemas.microsoft.com/office/drawing/2014/main" id="{1C32D6EC-87A2-2CD6-5EBF-9D6A32AD4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50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37B45-42C0-B9A8-CF2E-7B60F6565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87EC3-8A37-69F0-E695-485D384D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398" y="551955"/>
            <a:ext cx="5270427" cy="40881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SUBMISSIONS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B21E9B-EBDE-3A4D-DAFC-2C89157E7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99" y="1267819"/>
            <a:ext cx="4439513" cy="43608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96C7CE-8CCE-99BC-0AF5-B6A958620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612" y="1267819"/>
            <a:ext cx="4669351" cy="436082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1485F24-8C96-8839-04E6-B833FF5D72E6}"/>
              </a:ext>
            </a:extLst>
          </p:cNvPr>
          <p:cNvSpPr txBox="1">
            <a:spLocks/>
          </p:cNvSpPr>
          <p:nvPr/>
        </p:nvSpPr>
        <p:spPr>
          <a:xfrm>
            <a:off x="2264338" y="5907838"/>
            <a:ext cx="7650911" cy="422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1200" dirty="0"/>
              <a:t>On the Web App, you can </a:t>
            </a:r>
            <a:r>
              <a:rPr lang="en-GB" sz="1200" b="1" dirty="0"/>
              <a:t>‘Submit Data’ </a:t>
            </a:r>
            <a:r>
              <a:rPr lang="en-GB" sz="1200" dirty="0"/>
              <a:t>and </a:t>
            </a:r>
            <a:r>
              <a:rPr lang="en-GB" sz="1200" b="1" dirty="0"/>
              <a:t>‘Manage Submissions</a:t>
            </a:r>
            <a:r>
              <a:rPr lang="en-GB" sz="1200" dirty="0"/>
              <a:t>’ from the sidebar to the right by clicking </a:t>
            </a:r>
            <a:r>
              <a:rPr lang="en-GB" sz="1200" b="1" dirty="0"/>
              <a:t>‘Submissions’</a:t>
            </a:r>
            <a:r>
              <a:rPr lang="en-GB" sz="1200" dirty="0"/>
              <a:t>.</a:t>
            </a:r>
          </a:p>
        </p:txBody>
      </p:sp>
      <p:pic>
        <p:nvPicPr>
          <p:cNvPr id="5" name="Picture 4" descr="A logo of a school&#10;&#10;AI-generated content may be incorrect.">
            <a:extLst>
              <a:ext uri="{FF2B5EF4-FFF2-40B4-BE49-F238E27FC236}">
                <a16:creationId xmlns:a16="http://schemas.microsoft.com/office/drawing/2014/main" id="{5ADA3AAE-9AD6-799A-86C5-B3BDE7E1F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13" name="Picture 12" descr="Nigeria Coat of Arms And its Full Meaning">
            <a:extLst>
              <a:ext uri="{FF2B5EF4-FFF2-40B4-BE49-F238E27FC236}">
                <a16:creationId xmlns:a16="http://schemas.microsoft.com/office/drawing/2014/main" id="{6B984E05-302A-572B-DA67-CFC5C7424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7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3BEBC-9D36-EA54-95C2-1106E49F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1323571"/>
            <a:ext cx="2793159" cy="1127760"/>
          </a:xfrm>
        </p:spPr>
        <p:txBody>
          <a:bodyPr/>
          <a:lstStyle/>
          <a:p>
            <a:pPr algn="ctr"/>
            <a:r>
              <a:rPr lang="en-GB" sz="2800" b="1" dirty="0"/>
              <a:t>To Submit New School Record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536A9-081E-6DB8-802D-9612E8A34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2890289"/>
            <a:ext cx="2793159" cy="2072640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Click on </a:t>
            </a:r>
            <a:r>
              <a:rPr lang="en-GB" sz="1600" b="1" dirty="0">
                <a:solidFill>
                  <a:schemeClr val="bg1"/>
                </a:solidFill>
              </a:rPr>
              <a:t>‘Submissions’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Then click on </a:t>
            </a:r>
            <a:r>
              <a:rPr lang="en-GB" sz="1600" b="1" dirty="0">
                <a:solidFill>
                  <a:schemeClr val="bg1"/>
                </a:solidFill>
              </a:rPr>
              <a:t>‘Submit Data’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Select the </a:t>
            </a:r>
            <a:r>
              <a:rPr lang="en-GB" sz="1600" b="1" dirty="0">
                <a:solidFill>
                  <a:schemeClr val="bg1"/>
                </a:solidFill>
              </a:rPr>
              <a:t>‘Academic Year’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Then click </a:t>
            </a:r>
            <a:r>
              <a:rPr lang="en-GB" sz="1600" b="1" dirty="0">
                <a:solidFill>
                  <a:schemeClr val="bg1"/>
                </a:solidFill>
              </a:rPr>
              <a:t>‘Continue’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6DD66-C008-0118-148E-C0C3BB90B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240" y="533400"/>
            <a:ext cx="7000240" cy="5857240"/>
          </a:xfrm>
          <a:prstGeom prst="rect">
            <a:avLst/>
          </a:prstGeom>
        </p:spPr>
      </p:pic>
      <p:pic>
        <p:nvPicPr>
          <p:cNvPr id="3" name="Picture 2" descr="A logo of a school&#10;&#10;AI-generated content may be incorrect.">
            <a:extLst>
              <a:ext uri="{FF2B5EF4-FFF2-40B4-BE49-F238E27FC236}">
                <a16:creationId xmlns:a16="http://schemas.microsoft.com/office/drawing/2014/main" id="{A863A78C-8F6F-9371-29FD-3987D9992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5" name="Picture 4" descr="Nigeria Coat of Arms And its Full Meaning">
            <a:extLst>
              <a:ext uri="{FF2B5EF4-FFF2-40B4-BE49-F238E27FC236}">
                <a16:creationId xmlns:a16="http://schemas.microsoft.com/office/drawing/2014/main" id="{0EBCFFB5-45C0-CFD5-7814-3B1D6BAA5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77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D3BB3-D389-6A4B-B217-6ADBC77B4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FBAB8-646E-AAF8-D776-7D88FB65A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167" y="6305422"/>
            <a:ext cx="8825659" cy="37593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Kindly correctly fill the information for the school to update the school record.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F36BE3-5C78-28FB-037E-D5E6AF0AC1BC}"/>
              </a:ext>
            </a:extLst>
          </p:cNvPr>
          <p:cNvGrpSpPr/>
          <p:nvPr/>
        </p:nvGrpSpPr>
        <p:grpSpPr>
          <a:xfrm>
            <a:off x="162561" y="696191"/>
            <a:ext cx="11866879" cy="5444836"/>
            <a:chOff x="162561" y="1046480"/>
            <a:chExt cx="11866879" cy="48971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7206B0-093D-F3EA-F899-6492B26B2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561" y="1046480"/>
              <a:ext cx="5598160" cy="489712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F63095-4B2A-EF2D-8E1C-CBD0F8B42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1997" y="1046480"/>
              <a:ext cx="6187443" cy="4897120"/>
            </a:xfrm>
            <a:prstGeom prst="rect">
              <a:avLst/>
            </a:prstGeom>
          </p:spPr>
        </p:pic>
      </p:grpSp>
      <p:pic>
        <p:nvPicPr>
          <p:cNvPr id="2" name="Picture 1" descr="A logo of a school&#10;&#10;AI-generated content may be incorrect.">
            <a:extLst>
              <a:ext uri="{FF2B5EF4-FFF2-40B4-BE49-F238E27FC236}">
                <a16:creationId xmlns:a16="http://schemas.microsoft.com/office/drawing/2014/main" id="{A8FEC328-09A8-D3CC-3C7E-8450A3D87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4" name="Picture 3" descr="Nigeria Coat of Arms And its Full Meaning">
            <a:extLst>
              <a:ext uri="{FF2B5EF4-FFF2-40B4-BE49-F238E27FC236}">
                <a16:creationId xmlns:a16="http://schemas.microsoft.com/office/drawing/2014/main" id="{6A5E425E-7162-8CD8-C3B7-70B5D865C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365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88345-CD73-B4CD-5134-E51F34967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A59FFE-7C1C-866D-8BCE-FD2347465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600" y="873760"/>
            <a:ext cx="6990080" cy="55820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AC60945-610A-D647-915E-E134AC36B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73200"/>
            <a:ext cx="3291198" cy="1310640"/>
          </a:xfrm>
        </p:spPr>
        <p:txBody>
          <a:bodyPr/>
          <a:lstStyle/>
          <a:p>
            <a:pPr algn="ctr"/>
            <a:r>
              <a:rPr lang="en-GB" sz="2800" b="1" dirty="0"/>
              <a:t>To Manage/Update  School Record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EA232D6-F1CA-543C-055A-6D55DC051C72}"/>
              </a:ext>
            </a:extLst>
          </p:cNvPr>
          <p:cNvSpPr txBox="1">
            <a:spLocks/>
          </p:cNvSpPr>
          <p:nvPr/>
        </p:nvSpPr>
        <p:spPr>
          <a:xfrm>
            <a:off x="914401" y="3129280"/>
            <a:ext cx="3248696" cy="254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Click on </a:t>
            </a:r>
            <a:r>
              <a:rPr lang="en-GB" sz="1600" b="1" dirty="0">
                <a:solidFill>
                  <a:schemeClr val="bg1"/>
                </a:solidFill>
              </a:rPr>
              <a:t>‘Submissions’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Then click on </a:t>
            </a:r>
            <a:r>
              <a:rPr lang="en-GB" sz="1600" b="1" dirty="0">
                <a:solidFill>
                  <a:schemeClr val="bg1"/>
                </a:solidFill>
              </a:rPr>
              <a:t>‘Manage Submissions’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Select the record you want to update from the available data in the table.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Then make your corrections and save.</a:t>
            </a:r>
          </a:p>
        </p:txBody>
      </p:sp>
      <p:pic>
        <p:nvPicPr>
          <p:cNvPr id="4" name="Picture 3" descr="A logo of a school&#10;&#10;AI-generated content may be incorrect.">
            <a:extLst>
              <a:ext uri="{FF2B5EF4-FFF2-40B4-BE49-F238E27FC236}">
                <a16:creationId xmlns:a16="http://schemas.microsoft.com/office/drawing/2014/main" id="{0BED59A6-453A-8F47-964B-FE95D8650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6" name="Picture 5" descr="Nigeria Coat of Arms And its Full Meaning">
            <a:extLst>
              <a:ext uri="{FF2B5EF4-FFF2-40B4-BE49-F238E27FC236}">
                <a16:creationId xmlns:a16="http://schemas.microsoft.com/office/drawing/2014/main" id="{D7044F6B-71E3-3605-38A7-28A45A07E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41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159A1-D324-EE5A-FBCC-4C1D7BD45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54074-D5CD-B4A2-0AA6-A999D6DC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093" y="142443"/>
            <a:ext cx="6881813" cy="706964"/>
          </a:xfrm>
        </p:spPr>
        <p:txBody>
          <a:bodyPr/>
          <a:lstStyle/>
          <a:p>
            <a:pPr algn="ctr"/>
            <a:r>
              <a:rPr lang="en-GB" sz="3200" b="1" dirty="0"/>
              <a:t>Learners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102B0-4761-A7D7-3F42-2A399317B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169" y="6255327"/>
            <a:ext cx="8825659" cy="4602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Addition of Learners: </a:t>
            </a:r>
            <a:r>
              <a:rPr lang="en-GB" dirty="0">
                <a:solidFill>
                  <a:schemeClr val="tx1"/>
                </a:solidFill>
              </a:rPr>
              <a:t>Learners can be added individually or through bulk upload.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65C12-9A52-AAC0-4885-6BD94EAD5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62" y="1049482"/>
            <a:ext cx="11601471" cy="5123670"/>
          </a:xfrm>
          <a:prstGeom prst="rect">
            <a:avLst/>
          </a:prstGeom>
        </p:spPr>
      </p:pic>
      <p:pic>
        <p:nvPicPr>
          <p:cNvPr id="7" name="Picture 6" descr="A logo of a school&#10;&#10;AI-generated content may be incorrect.">
            <a:extLst>
              <a:ext uri="{FF2B5EF4-FFF2-40B4-BE49-F238E27FC236}">
                <a16:creationId xmlns:a16="http://schemas.microsoft.com/office/drawing/2014/main" id="{24F97F8A-D7A7-C483-8C8B-154669A5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3432" cy="464994"/>
          </a:xfrm>
          <a:prstGeom prst="rect">
            <a:avLst/>
          </a:prstGeom>
        </p:spPr>
      </p:pic>
      <p:pic>
        <p:nvPicPr>
          <p:cNvPr id="8" name="Picture 7" descr="Nigeria Coat of Arms And its Full Meaning">
            <a:extLst>
              <a:ext uri="{FF2B5EF4-FFF2-40B4-BE49-F238E27FC236}">
                <a16:creationId xmlns:a16="http://schemas.microsoft.com/office/drawing/2014/main" id="{4D1328E0-A5D7-AB26-19CF-06F33D512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17" y="0"/>
            <a:ext cx="546483" cy="3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893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2">
      <a:dk1>
        <a:sysClr val="windowText" lastClr="000000"/>
      </a:dk1>
      <a:lt1>
        <a:sysClr val="window" lastClr="FFFFFF"/>
      </a:lt1>
      <a:dk2>
        <a:srgbClr val="009A47"/>
      </a:dk2>
      <a:lt2>
        <a:srgbClr val="EBEBEB"/>
      </a:lt2>
      <a:accent1>
        <a:srgbClr val="FF0000"/>
      </a:accent1>
      <a:accent2>
        <a:srgbClr val="EC5654"/>
      </a:accent2>
      <a:accent3>
        <a:srgbClr val="F28E8D"/>
      </a:accent3>
      <a:accent4>
        <a:srgbClr val="6AAC90"/>
      </a:accent4>
      <a:accent5>
        <a:srgbClr val="00B050"/>
      </a:accent5>
      <a:accent6>
        <a:srgbClr val="00CE60"/>
      </a:accent6>
      <a:hlink>
        <a:srgbClr val="35FF94"/>
      </a:hlink>
      <a:folHlink>
        <a:srgbClr val="73FFB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10965</TotalTime>
  <Words>1269</Words>
  <Application>Microsoft Office PowerPoint</Application>
  <PresentationFormat>Widescreen</PresentationFormat>
  <Paragraphs>105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Aptos</vt:lpstr>
      <vt:lpstr>Arial</vt:lpstr>
      <vt:lpstr>Baguet Script</vt:lpstr>
      <vt:lpstr>Century Gothic</vt:lpstr>
      <vt:lpstr>Wingdings 3</vt:lpstr>
      <vt:lpstr>Ion Boardroom</vt:lpstr>
      <vt:lpstr>Step by Step Guide as a School Administrator for the Basic Education Management System (BEMIS) Application </vt:lpstr>
      <vt:lpstr>PowerPoint Presentation</vt:lpstr>
      <vt:lpstr>PowerPoint Presentation</vt:lpstr>
      <vt:lpstr>PowerPoint Presentation</vt:lpstr>
      <vt:lpstr>SUBMISSIONS</vt:lpstr>
      <vt:lpstr>To Submit New School Record</vt:lpstr>
      <vt:lpstr>PowerPoint Presentation</vt:lpstr>
      <vt:lpstr>To Manage/Update  School Record</vt:lpstr>
      <vt:lpstr>Learners Management</vt:lpstr>
      <vt:lpstr>PowerPoint Presentation</vt:lpstr>
      <vt:lpstr>A snapshot of the User Guide for filling the Template for Bulk Upload</vt:lpstr>
      <vt:lpstr>A snapshot of the Template for Bulk Upload</vt:lpstr>
      <vt:lpstr>To Individually Add a Learner</vt:lpstr>
      <vt:lpstr>Updating a Learner’s Information</vt:lpstr>
      <vt:lpstr>Teachers’ Management</vt:lpstr>
      <vt:lpstr>Updating a Teacher’s Information</vt:lpstr>
      <vt:lpstr>Adding Teachers’ Using the Registration Link</vt:lpstr>
      <vt:lpstr>Adding Learners’ Using the Registration Link</vt:lpstr>
      <vt:lpstr>PART TWO</vt:lpstr>
      <vt:lpstr>Installing the BEMIS App</vt:lpstr>
      <vt:lpstr>PowerPoint Presentation</vt:lpstr>
      <vt:lpstr>Login to the app using the school’s code and password provided</vt:lpstr>
      <vt:lpstr>PowerPoint Presentation</vt:lpstr>
      <vt:lpstr>Downloading Parameters</vt:lpstr>
      <vt:lpstr>PowerPoint Presentation</vt:lpstr>
      <vt:lpstr>Components of BEMIS App</vt:lpstr>
      <vt:lpstr>SUBMISSIONS MODULE</vt:lpstr>
      <vt:lpstr>PowerPoint Presentation</vt:lpstr>
      <vt:lpstr>PowerPoint Presentation</vt:lpstr>
      <vt:lpstr>Adding a New Data/Record</vt:lpstr>
      <vt:lpstr>PowerPoint Presentation</vt:lpstr>
      <vt:lpstr>PowerPoint Presentation</vt:lpstr>
      <vt:lpstr>LEARNERS MODULE</vt:lpstr>
      <vt:lpstr>PowerPoint Presentation</vt:lpstr>
      <vt:lpstr>PowerPoint Presentation</vt:lpstr>
      <vt:lpstr>TEACHERS MODULE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1</dc:creator>
  <cp:lastModifiedBy>3874</cp:lastModifiedBy>
  <cp:revision>24</cp:revision>
  <dcterms:created xsi:type="dcterms:W3CDTF">2025-07-19T15:36:19Z</dcterms:created>
  <dcterms:modified xsi:type="dcterms:W3CDTF">2025-08-06T10:35:26Z</dcterms:modified>
</cp:coreProperties>
</file>